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rels" ContentType="application/vnd.openxmlformats-package.relationships+xml"/>
  <Default Extension="wmf" ContentType="image/x-wmf"/>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0.xml" ContentType="application/vnd.openxmlformats-officedocument.presentationml.notesSlide+xml"/>
  <Override PartName="/ppt/notesSlides/notesSlide43.xml" ContentType="application/vnd.openxmlformats-officedocument.presentationml.notesSlide+xml"/>
  <Override PartName="/ppt/notesSlides/notesSlide51.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62"/>
  </p:notesMasterIdLst>
  <p:handoutMasterIdLst>
    <p:handoutMasterId r:id="rId63"/>
  </p:handoutMasterIdLst>
  <p:sldIdLst>
    <p:sldId id="595" r:id="rId3"/>
    <p:sldId id="597" r:id="rId4"/>
    <p:sldId id="598" r:id="rId5"/>
    <p:sldId id="599" r:id="rId6"/>
    <p:sldId id="600" r:id="rId7"/>
    <p:sldId id="601" r:id="rId8"/>
    <p:sldId id="602" r:id="rId9"/>
    <p:sldId id="603" r:id="rId10"/>
    <p:sldId id="604" r:id="rId11"/>
    <p:sldId id="605" r:id="rId12"/>
    <p:sldId id="606" r:id="rId13"/>
    <p:sldId id="607" r:id="rId14"/>
    <p:sldId id="608" r:id="rId15"/>
    <p:sldId id="609" r:id="rId16"/>
    <p:sldId id="610" r:id="rId17"/>
    <p:sldId id="611" r:id="rId18"/>
    <p:sldId id="612" r:id="rId19"/>
    <p:sldId id="613" r:id="rId20"/>
    <p:sldId id="614" r:id="rId21"/>
    <p:sldId id="615" r:id="rId22"/>
    <p:sldId id="616" r:id="rId23"/>
    <p:sldId id="617" r:id="rId24"/>
    <p:sldId id="618" r:id="rId25"/>
    <p:sldId id="619" r:id="rId26"/>
    <p:sldId id="620" r:id="rId27"/>
    <p:sldId id="621" r:id="rId28"/>
    <p:sldId id="622" r:id="rId29"/>
    <p:sldId id="623" r:id="rId30"/>
    <p:sldId id="624" r:id="rId31"/>
    <p:sldId id="625" r:id="rId32"/>
    <p:sldId id="626" r:id="rId33"/>
    <p:sldId id="627" r:id="rId34"/>
    <p:sldId id="628" r:id="rId35"/>
    <p:sldId id="629" r:id="rId36"/>
    <p:sldId id="630" r:id="rId37"/>
    <p:sldId id="631" r:id="rId38"/>
    <p:sldId id="632" r:id="rId39"/>
    <p:sldId id="633" r:id="rId40"/>
    <p:sldId id="634" r:id="rId41"/>
    <p:sldId id="635" r:id="rId42"/>
    <p:sldId id="636" r:id="rId43"/>
    <p:sldId id="637" r:id="rId44"/>
    <p:sldId id="638" r:id="rId45"/>
    <p:sldId id="639" r:id="rId46"/>
    <p:sldId id="640" r:id="rId47"/>
    <p:sldId id="641" r:id="rId48"/>
    <p:sldId id="642" r:id="rId49"/>
    <p:sldId id="643" r:id="rId50"/>
    <p:sldId id="644" r:id="rId51"/>
    <p:sldId id="645" r:id="rId52"/>
    <p:sldId id="646" r:id="rId53"/>
    <p:sldId id="647" r:id="rId54"/>
    <p:sldId id="648" r:id="rId55"/>
    <p:sldId id="649" r:id="rId56"/>
    <p:sldId id="650" r:id="rId57"/>
    <p:sldId id="651" r:id="rId58"/>
    <p:sldId id="652" r:id="rId59"/>
    <p:sldId id="654" r:id="rId60"/>
    <p:sldId id="655"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4" userDrawn="1">
          <p15:clr>
            <a:srgbClr val="A4A3A4"/>
          </p15:clr>
        </p15:guide>
        <p15:guide id="2" pos="2496" userDrawn="1">
          <p15:clr>
            <a:srgbClr val="A4A3A4"/>
          </p15:clr>
        </p15:guide>
        <p15:guide id="3" pos="288" userDrawn="1">
          <p15:clr>
            <a:srgbClr val="A4A3A4"/>
          </p15:clr>
        </p15:guide>
        <p15:guide id="4" orient="horz" pos="816" userDrawn="1">
          <p15:clr>
            <a:srgbClr val="A4A3A4"/>
          </p15:clr>
        </p15:guide>
        <p15:guide id="5" orient="horz" pos="1008" userDrawn="1">
          <p15:clr>
            <a:srgbClr val="A4A3A4"/>
          </p15:clr>
        </p15:guide>
        <p15:guide id="6" orient="horz" pos="129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A045"/>
    <a:srgbClr val="007FA3"/>
    <a:srgbClr val="FDB940"/>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90482" autoAdjust="0"/>
  </p:normalViewPr>
  <p:slideViewPr>
    <p:cSldViewPr>
      <p:cViewPr varScale="1">
        <p:scale>
          <a:sx n="74" d="100"/>
          <a:sy n="74" d="100"/>
        </p:scale>
        <p:origin x="1723" y="67"/>
      </p:cViewPr>
      <p:guideLst>
        <p:guide orient="horz" pos="3984"/>
        <p:guide pos="2496"/>
        <p:guide pos="288"/>
        <p:guide orient="horz" pos="816"/>
        <p:guide orient="horz" pos="1008"/>
        <p:guide orient="horz" pos="1296"/>
      </p:guideLst>
    </p:cSldViewPr>
  </p:slideViewPr>
  <p:outlineViewPr>
    <p:cViewPr>
      <p:scale>
        <a:sx n="33" d="100"/>
        <a:sy n="33" d="100"/>
      </p:scale>
      <p:origin x="0" y="-24768"/>
    </p:cViewPr>
  </p:outlineViewPr>
  <p:notesTextViewPr>
    <p:cViewPr>
      <p:scale>
        <a:sx n="100" d="100"/>
        <a:sy n="100" d="100"/>
      </p:scale>
      <p:origin x="0" y="0"/>
    </p:cViewPr>
  </p:notesTextViewPr>
  <p:notesViewPr>
    <p:cSldViewPr>
      <p:cViewPr varScale="1">
        <p:scale>
          <a:sx n="126" d="100"/>
          <a:sy n="126" d="100"/>
        </p:scale>
        <p:origin x="4472"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handoutMaster" Target="handoutMasters/handoutMaster1.xml"/><Relationship Id="rId68"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3/17/2021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3/17/2021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466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Companies should strive to have as small of a chart of accounts as possible because the more accounts a company has the more potential problems that can occur, including difficulty in reconciliations and reporting errors. A recent survey from the APQC (American Productivity &amp; Quality Center) showed that on average companies have 450 different accounts in their chart of accounts.</a:t>
            </a:r>
          </a:p>
          <a:p>
            <a:endParaRPr lang="en-US" dirty="0"/>
          </a:p>
        </p:txBody>
      </p:sp>
      <p:sp>
        <p:nvSpPr>
          <p:cNvPr id="4" name="Slide Number Placeholder 3"/>
          <p:cNvSpPr>
            <a:spLocks noGrp="1"/>
          </p:cNvSpPr>
          <p:nvPr>
            <p:ph type="sldNum" sz="quarter" idx="5"/>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278949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217789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accounting, the double-entry system is used to record</a:t>
            </a:r>
            <a:r>
              <a:rPr lang="en-US" baseline="0" dirty="0"/>
              <a:t> the dual effects of every transaction</a:t>
            </a:r>
            <a:r>
              <a:rPr lang="en-US" dirty="0"/>
              <a:t>. A</a:t>
            </a:r>
            <a:r>
              <a:rPr lang="en-US" baseline="0" dirty="0"/>
              <a:t> transaction would be incomplete if only one side of the transaction were recorded. In addition, recording only one side of the transaction leaves the accounting equation out of balance.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679436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T-account is a shortened form</a:t>
            </a:r>
            <a:r>
              <a:rPr lang="en-US" baseline="0" dirty="0"/>
              <a:t> of the ledger and is called a T-account</a:t>
            </a:r>
            <a:r>
              <a:rPr lang="en-US" dirty="0"/>
              <a:t> because it resembles a capital T. The name of the account is listed on top of the T. The left and right sides of the T-account are used to record increases and decreases in the account. Debit</a:t>
            </a:r>
            <a:r>
              <a:rPr lang="en-US" baseline="0" dirty="0"/>
              <a:t> is abbreviated as DR, and credit is abbreviated as CR.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931713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Increases</a:t>
            </a:r>
            <a:r>
              <a:rPr lang="en-US" baseline="0" dirty="0"/>
              <a:t> and decreases to an account are determined by the type of account: asset, liability, or equity. Depending on the type of account, increases are recorded on one side, and decreases are recorded on the opposite side. Assets are always increased with a debit and decreased with a credit. Liabilities and equity are always increased with a credit and decreased with a debit. Debits are not always increases or always decreases, and neither are credits. The debit or credit designates on which side of the T-account the transaction is recorded.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74596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Assume</a:t>
            </a:r>
            <a:r>
              <a:rPr lang="en-US" baseline="0" dirty="0"/>
              <a:t> a business wants to record an increase of $30,000 to the Cash account. They would record a debit to Cash of $30,000. </a:t>
            </a:r>
          </a:p>
          <a:p>
            <a:pPr eaLnBrk="1" hangingPunct="1">
              <a:spcBef>
                <a:spcPct val="0"/>
              </a:spcBef>
            </a:pPr>
            <a:endParaRPr lang="en-US" baseline="0" dirty="0"/>
          </a:p>
          <a:p>
            <a:pPr eaLnBrk="1" hangingPunct="1">
              <a:spcBef>
                <a:spcPct val="0"/>
              </a:spcBef>
            </a:pPr>
            <a:r>
              <a:rPr lang="en-US" baseline="0" dirty="0"/>
              <a:t>If the business, instead, wanted to record a decrease of $20,000 to the Cash account they would record a credit to Cash.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3964205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The accounting equation</a:t>
            </a:r>
            <a:r>
              <a:rPr lang="en-US" sz="1200" baseline="0" dirty="0"/>
              <a:t> is expanded to include the four types of equity accounts: Common Stock, Dividends, Revenues, and Expenses. Common Stock and Revenue both increase Equity, but </a:t>
            </a:r>
            <a:r>
              <a:rPr lang="en-US" sz="1200" dirty="0"/>
              <a:t>Dividends and Expense accounts increase with a debit, which results in a decrease in equity.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IN" dirty="0"/>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t>Assets = liabilities + equity.</a:t>
            </a:r>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t>Assets: Debit = increase, credit = decrease.</a:t>
            </a:r>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t>Liabilities: Debit = decrease, credit = increase.</a:t>
            </a:r>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t>Equity = contributed capital + retained earnings.</a:t>
            </a:r>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t>• Contributed capital is common stock with debit = decrease, credit = increase.</a:t>
            </a:r>
          </a:p>
          <a:p>
            <a:pPr marL="0" marR="0" indent="0" algn="l" defTabSz="914400" rtl="0" eaLnBrk="0" fontAlgn="base" latinLnBrk="0" hangingPunct="0">
              <a:lnSpc>
                <a:spcPct val="100000"/>
              </a:lnSpc>
              <a:spcBef>
                <a:spcPct val="30000"/>
              </a:spcBef>
              <a:spcAft>
                <a:spcPct val="0"/>
              </a:spcAft>
              <a:buClrTx/>
              <a:buSzTx/>
              <a:buFontTx/>
              <a:buNone/>
              <a:tabLst/>
              <a:defRPr/>
            </a:pPr>
            <a:r>
              <a:rPr lang="en-IN" dirty="0"/>
              <a:t>• Retained earnings = negative dividends + revenues minus expenses. Dividends: Debit = increase, credit = decrease. Revenues: Debit = decrease, credit = increase. Expenses: Debit = increase, credit = decrease.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369362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All accounts</a:t>
            </a:r>
            <a:r>
              <a:rPr lang="en-US" baseline="0" dirty="0"/>
              <a:t> have a normal balance. An account’s normal balance is on the side of the account that increases the account. Assets, Dividends, and Expenses are increased with a debit; therefore, the normal balance for these accounts is a debit. Revenues, Liabilities, and Equity increase with a credit; therefore, the normal balance for these accounts is a credit.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Assets = Liabilities + Equity.</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Assets: Debit = increase, normal balance, credit = decrease.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Liabilities: Debit = decrease, credit = increase, normal balance.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Equity = Contributed capital + retained earnings.</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 Contributed capital is common stock with debit = decrease, credit = increase, normal balance.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Retained earnings = Negative dividends + revenues minus expenses. Dividends: Debit = increase, normal balance, credit = decrease. Revenues: Debit = decrease, credit = increase, normal balance. Expenses: Debit = increase, normal balance, credit = decrease.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27652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Exhibit F:2-5 summarizes</a:t>
            </a:r>
            <a:r>
              <a:rPr lang="en-US" baseline="0" dirty="0"/>
              <a:t> the normal balances for each type of account. As the table shows, Assets, Expenses, and Dividends all increase with debits and have a normal debit balance. Liabilities, Revenues, and Common Stock increase with a credit and therefore have a normal credit balance. </a:t>
            </a:r>
          </a:p>
          <a:p>
            <a:endParaRPr lang="en-US" baseline="0" dirty="0"/>
          </a:p>
          <a:p>
            <a:r>
              <a:rPr lang="en-US" dirty="0"/>
              <a:t>An easy way to remember the rules of debits and credits is to memorize this helpful sentence: “All Elephants Do Love Rowdy Children”</a:t>
            </a:r>
          </a:p>
          <a:p>
            <a:endParaRPr lang="en-US" dirty="0"/>
          </a:p>
          <a:p>
            <a:endParaRPr lang="en-IN" dirty="0"/>
          </a:p>
          <a:p>
            <a:r>
              <a:rPr lang="en-IN" dirty="0"/>
              <a:t>A table has 6 rows and 4 columns. The columns have the following headings from left to right. Account Type, Increases, Decreases, Normal Balance. The row entries are as follows. Row 1. Account Type, Assets. Increases, Debit. Decreases, Credit. Normal Balance, Debit. Row 2. Account Type, Expenses. Increases, Debit. Decreases, Credit. Normal Balance, Debit. Row 3. Account Type, Dividends. Increases, Debit. Decreases, Credit. Normal Balance, Debit. Row 4. Account Type, Liabilities. Increases, Credit. Decreases, Debit. Normal Balance, Credit. Row 5. Account Type, Revenues. Increases, Credit. Decreases, Debit. Normal Balance, Credit. Row 6. Account Type, Common Stock. Increases, Credit. Decreases, Debit. Normal Balance, Credit.</a:t>
            </a:r>
          </a:p>
          <a:p>
            <a:r>
              <a:rPr lang="en-IN" dirty="0"/>
              <a:t>An easy way to remember the rules of debits and credits is to memorize this helpful sentence. All elephants do love rowdy children. The first three words in the sentence will help you remember that assets, expenses, and dividends all have normal debit balances. The last three words in the sentence will remind you that liabilities, revenues, and common stock all have normal credit balances.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3835287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T-account</a:t>
            </a:r>
            <a:r>
              <a:rPr lang="en-US" baseline="0" dirty="0"/>
              <a:t> is used to obtain a summary, or balance, of a particular account. The summation of the account is reported on the side of the T-account with the larger number. For example, if the total debits for Cash equal $35,500 and the credits are $23,200 the normal balance is $12,300. The total of the credits is subtracted from the total debits to determine the ending balance.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104265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sz="1200" dirty="0">
              <a:solidFill>
                <a:schemeClr val="tx1">
                  <a:lumMod val="75000"/>
                  <a:lumOff val="25000"/>
                </a:schemeClr>
              </a:solidFill>
              <a:ea typeface="ＭＳ Ｐゴシック" pitchFamily="34" charset="-128"/>
              <a:cs typeface="Lucida Sans Unicode"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3070610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1656784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documents provide the information needed</a:t>
            </a:r>
            <a:r>
              <a:rPr lang="en-US" baseline="0" dirty="0"/>
              <a:t> by accounts to record accounting transactions. Based on these documents, the business can determine how to record transactions.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35605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After source documents are prepared and transactions are analyzed, the next major step in the recording process is to formally enter the transaction information into the general journal. Essentially, the general journal is a chronological record of each of the transactions, recorded in a standardized format.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Other source documents include: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Purchase invoices, which</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are documents that tell the business how much and when to pay a vendor for purchases on account, such as office supplies.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Bank checks, which are documents that illustrate the amount and date of cash payments.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Sales invoices, which are documents provided to clients when a business sells services or goods; tells the business how much revenue to record.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4093190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Accountants use the source documents to record</a:t>
            </a:r>
            <a:r>
              <a:rPr lang="en-US" baseline="0" dirty="0"/>
              <a:t> transactions in the journal. A journal is a record of the transactions in date order. The journal is not a record holding all of the accounts, so data must be transferred from the journal to the ledger through the posting process.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Date, line 1, November 1. Cash. Debit, 30,000. Line 2, common stock. Credit 30,000. Line 3, issued common stock. Data is posted, or transferred, to the ledger. Ledger. T-account: cash. Line 1, Debit, 30,000. Credit, blank. T-account: common stock. Line 1, Debit, blank. Credit, 30,000.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288847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use a modified version of the steps for analyzing accounting transactions to help when you are recording transactions</a:t>
            </a:r>
            <a:r>
              <a:rPr lang="en-US" baseline="0" dirty="0"/>
              <a:t> in the journal and then posting the journal entries to the ledger.</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2678623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In Transaction 1, Smart Touch Learning received cash from Sheena</a:t>
            </a:r>
            <a:r>
              <a:rPr lang="en-US" baseline="0" dirty="0"/>
              <a:t> Bright in exchange for common stock of </a:t>
            </a:r>
            <a:r>
              <a:rPr lang="en-US" dirty="0"/>
              <a:t>$30,000. </a:t>
            </a:r>
          </a:p>
          <a:p>
            <a:pPr eaLnBrk="1" hangingPunct="1">
              <a:spcBef>
                <a:spcPct val="0"/>
              </a:spcBef>
            </a:pPr>
            <a:endParaRPr lang="en-US" dirty="0"/>
          </a:p>
          <a:p>
            <a:pPr eaLnBrk="1" hangingPunct="1">
              <a:spcBef>
                <a:spcPct val="0"/>
              </a:spcBef>
            </a:pPr>
            <a:r>
              <a:rPr lang="en-US" dirty="0"/>
              <a:t>Step 1: The two accounts involved are Cash (Asset) and Common Stock (Equity).</a:t>
            </a:r>
          </a:p>
          <a:p>
            <a:pPr eaLnBrk="1" hangingPunct="1">
              <a:spcBef>
                <a:spcPct val="0"/>
              </a:spcBef>
            </a:pPr>
            <a:endParaRPr lang="en-US" dirty="0"/>
          </a:p>
          <a:p>
            <a:pPr eaLnBrk="1" hangingPunct="1">
              <a:spcBef>
                <a:spcPct val="0"/>
              </a:spcBef>
            </a:pPr>
            <a:r>
              <a:rPr lang="en-US" dirty="0"/>
              <a:t>Step 2: Both accounts increase by $30,000. Cash</a:t>
            </a:r>
            <a:r>
              <a:rPr lang="en-US" baseline="0" dirty="0"/>
              <a:t> is increased with a debit, and Common Stock is increased with a credit. </a:t>
            </a:r>
          </a:p>
          <a:p>
            <a:pPr eaLnBrk="1" hangingPunct="1">
              <a:spcBef>
                <a:spcPct val="0"/>
              </a:spcBef>
            </a:pPr>
            <a:endParaRPr lang="en-US" baseline="0" dirty="0"/>
          </a:p>
          <a:p>
            <a:pPr eaLnBrk="1" hangingPunct="1">
              <a:spcBef>
                <a:spcPct val="0"/>
              </a:spcBef>
            </a:pPr>
            <a:r>
              <a:rPr lang="en-IN" dirty="0"/>
              <a:t> </a:t>
            </a:r>
          </a:p>
          <a:p>
            <a:pPr eaLnBrk="1" hangingPunct="1">
              <a:spcBef>
                <a:spcPct val="0"/>
              </a:spcBef>
            </a:pPr>
            <a:r>
              <a:rPr lang="en-IN" dirty="0"/>
              <a:t>Assets (highlighted) = liabilities + equity.</a:t>
            </a:r>
          </a:p>
          <a:p>
            <a:pPr eaLnBrk="1" hangingPunct="1">
              <a:spcBef>
                <a:spcPct val="0"/>
              </a:spcBef>
            </a:pPr>
            <a:r>
              <a:rPr lang="en-IN" dirty="0"/>
              <a:t>Assets: Debit = highlighted, cash is an asset account that is increasing: debit, credit = decrease.</a:t>
            </a:r>
          </a:p>
          <a:p>
            <a:pPr eaLnBrk="1" hangingPunct="1">
              <a:spcBef>
                <a:spcPct val="0"/>
              </a:spcBef>
            </a:pPr>
            <a:r>
              <a:rPr lang="en-IN" dirty="0"/>
              <a:t>Liabilities: Debit = decrease, credit = increase.</a:t>
            </a:r>
          </a:p>
          <a:p>
            <a:pPr eaLnBrk="1" hangingPunct="1">
              <a:spcBef>
                <a:spcPct val="0"/>
              </a:spcBef>
            </a:pPr>
            <a:r>
              <a:rPr lang="en-IN" dirty="0"/>
              <a:t>Equity = contributed capital + retained earnings.</a:t>
            </a:r>
          </a:p>
          <a:p>
            <a:pPr eaLnBrk="1" hangingPunct="1">
              <a:spcBef>
                <a:spcPct val="0"/>
              </a:spcBef>
            </a:pPr>
            <a:r>
              <a:rPr lang="en-IN" dirty="0"/>
              <a:t>• Contributed capital is common stock (highlighted) which has debit = decrease, credit = highlighted, common stock is an equity account that is increasing: credit.</a:t>
            </a:r>
          </a:p>
          <a:p>
            <a:pPr eaLnBrk="1" hangingPunct="1">
              <a:spcBef>
                <a:spcPct val="0"/>
              </a:spcBef>
            </a:pPr>
            <a:r>
              <a:rPr lang="en-IN" dirty="0"/>
              <a:t>• Retained earnings = negative dividends + revenues minus expenses. Dividends: Debit = increase, credit = decrease. Revenues: Debit = decrease, credit = increase. Expenses: Debit = increase, credit = decrease.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2329716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Step 3: The transaction</a:t>
            </a:r>
            <a:r>
              <a:rPr lang="en-US" baseline="0" dirty="0"/>
              <a:t> is recorded in the journal with a journal entry (illustrated on the slide). The journal entry contains four parts: the date of the transaction, the debit account name and dollar amount, the credit account name and dollar amount, and an explanation.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2. Debit account name and dollar amount. 3. Credit account name and dollar amount. The credit account name is indented. 4. A Brief explanation. Transaction 1 is as follows. Date: November 1, line 1. Account debited: Cash. Amount debited: 30,000, line 1. Account credited: Common stock, line 2. Amount credited: 30,000, line 2. Explanation: Issued common stock.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3861334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Step 4: The journal</a:t>
            </a:r>
            <a:r>
              <a:rPr lang="en-US" baseline="0" dirty="0"/>
              <a:t> entry is posted to the ledger. The dollar amounts are transferred from the journal to the ledger with a debit or credit identical to the debit and credit used in the journal. This step is automated when computerized systems are used to record the business transactions.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Step 5: Determine if</a:t>
            </a:r>
            <a:r>
              <a:rPr lang="en-US" baseline="0" dirty="0"/>
              <a:t> the accounting equation is in balance. Note that the accounting equation balances in this example.</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The debit amount of 30,000 is posted as November 1; 30,000 in the debit column of the Cash T-account, and the credit amount of 30,000 is posted in the credit column of the Common Stock T-account as 30,000, November 1.</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908116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In Transaction 2, Smart Touch Learning paid $20,000 cash for land.</a:t>
            </a:r>
          </a:p>
          <a:p>
            <a:pPr eaLnBrk="1" hangingPunct="1">
              <a:spcBef>
                <a:spcPct val="0"/>
              </a:spcBef>
            </a:pPr>
            <a:endParaRPr lang="en-US" dirty="0"/>
          </a:p>
          <a:p>
            <a:pPr eaLnBrk="1" hangingPunct="1">
              <a:spcBef>
                <a:spcPct val="0"/>
              </a:spcBef>
            </a:pPr>
            <a:r>
              <a:rPr lang="en-US" dirty="0"/>
              <a:t>Step 1: The two accounts involved are Cash (Asset) and Land (Asset).</a:t>
            </a:r>
          </a:p>
          <a:p>
            <a:pPr eaLnBrk="1" hangingPunct="1">
              <a:spcBef>
                <a:spcPct val="0"/>
              </a:spcBef>
            </a:pPr>
            <a:endParaRPr lang="en-US" dirty="0"/>
          </a:p>
          <a:p>
            <a:pPr eaLnBrk="1" hangingPunct="1">
              <a:spcBef>
                <a:spcPct val="0"/>
              </a:spcBef>
            </a:pPr>
            <a:r>
              <a:rPr lang="en-US" dirty="0"/>
              <a:t>Step 2: Cash decreases with a credit,</a:t>
            </a:r>
            <a:r>
              <a:rPr lang="en-US" baseline="0" dirty="0"/>
              <a:t> and Land increases with a debit.</a:t>
            </a:r>
          </a:p>
          <a:p>
            <a:pPr eaLnBrk="1" hangingPunct="1">
              <a:spcBef>
                <a:spcPct val="0"/>
              </a:spcBef>
            </a:pPr>
            <a:endParaRPr lang="en-US" baseline="0" dirty="0"/>
          </a:p>
          <a:p>
            <a:pPr eaLnBrk="1" hangingPunct="1">
              <a:spcBef>
                <a:spcPct val="0"/>
              </a:spcBef>
            </a:pPr>
            <a:endParaRPr lang="en-IN" dirty="0"/>
          </a:p>
          <a:p>
            <a:pPr eaLnBrk="1" hangingPunct="1">
              <a:spcBef>
                <a:spcPct val="0"/>
              </a:spcBef>
            </a:pPr>
            <a:r>
              <a:rPr lang="en-IN" dirty="0"/>
              <a:t>Assets (highlighted) = liabilities (highlighted) + equity (highlighted).</a:t>
            </a:r>
          </a:p>
          <a:p>
            <a:pPr eaLnBrk="1" hangingPunct="1">
              <a:spcBef>
                <a:spcPct val="0"/>
              </a:spcBef>
            </a:pPr>
            <a:r>
              <a:rPr lang="en-IN" dirty="0"/>
              <a:t>Assets: Debit = highlighted, land is an asset that is increasing. Credit = highlighted, cash is an asset that is decreasing..</a:t>
            </a:r>
          </a:p>
          <a:p>
            <a:pPr eaLnBrk="1" hangingPunct="1">
              <a:spcBef>
                <a:spcPct val="0"/>
              </a:spcBef>
            </a:pPr>
            <a:r>
              <a:rPr lang="en-IN" dirty="0"/>
              <a:t>Liabilities: Debit = decrease, credit = increase.</a:t>
            </a:r>
          </a:p>
          <a:p>
            <a:pPr eaLnBrk="1" hangingPunct="1">
              <a:spcBef>
                <a:spcPct val="0"/>
              </a:spcBef>
            </a:pPr>
            <a:r>
              <a:rPr lang="en-IN" dirty="0"/>
              <a:t>Equity = Bright, Capital has debit = decrease, credit = increase minus Bright, Withdrawals: debit = increase, credit = decrease + Revenues: debit = decrease, credit = increase. Expenses: debit = increase, credit = decrease.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145823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Step 3: The transaction</a:t>
            </a:r>
            <a:r>
              <a:rPr lang="en-US" baseline="0" dirty="0"/>
              <a:t> is recorded in the journal. </a:t>
            </a:r>
            <a:endParaRPr lang="en-US" dirty="0"/>
          </a:p>
          <a:p>
            <a:pPr eaLnBrk="1" hangingPunct="1">
              <a:spcBef>
                <a:spcPct val="0"/>
              </a:spcBef>
            </a:pPr>
            <a:endParaRPr lang="en-US" dirty="0"/>
          </a:p>
          <a:p>
            <a:pPr eaLnBrk="1" hangingPunct="1">
              <a:spcBef>
                <a:spcPct val="0"/>
              </a:spcBef>
            </a:pPr>
            <a:r>
              <a:rPr lang="en-US" dirty="0"/>
              <a:t>Step 4: The journal entry</a:t>
            </a:r>
            <a:r>
              <a:rPr lang="en-US" baseline="0" dirty="0"/>
              <a:t> is posted to the ledger.</a:t>
            </a:r>
            <a:endParaRPr lang="en-US" dirty="0"/>
          </a:p>
          <a:p>
            <a:endParaRPr lang="en-US" dirty="0"/>
          </a:p>
          <a:p>
            <a:endParaRPr lang="en-IN" dirty="0"/>
          </a:p>
          <a:p>
            <a:r>
              <a:rPr lang="en-IN" dirty="0"/>
              <a:t>A table has 3 rows and 4 columns. The columns have the following headings from left to right. Date, Accounts and Explanation, Debit, Credit. The row entries are as follows. Row 1. Date, November 2. Accounts and Explanation, Land. Debit, 20000. Credit, blank. Row 2. Date, blank. Accounts and Explanation,  Cash. Debit, blank. Credit, 20000. Row 3. Date, Blank. Accounts and Explanation, Paid cash for land.. Debit, blank. Credit, blank.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3396987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sz="1200" dirty="0">
              <a:solidFill>
                <a:schemeClr val="tx1">
                  <a:lumMod val="75000"/>
                  <a:lumOff val="25000"/>
                </a:schemeClr>
              </a:solidFill>
              <a:ea typeface="ＭＳ Ｐゴシック" pitchFamily="34" charset="-128"/>
              <a:cs typeface="Lucida Sans Unicode"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1560657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5: </a:t>
            </a:r>
            <a:r>
              <a:rPr kumimoji="0" lang="en-US" sz="1200" b="0" i="0" u="none" strike="noStrike" kern="1200" cap="none" spc="0" normalizeH="0" baseline="0" noProof="0" dirty="0">
                <a:ln>
                  <a:noFill/>
                </a:ln>
                <a:solidFill>
                  <a:prstClr val="black"/>
                </a:solidFill>
                <a:effectLst/>
                <a:uLnTx/>
                <a:uFillTx/>
                <a:latin typeface="+mn-lt"/>
                <a:ea typeface="+mn-ea"/>
                <a:cs typeface="+mn-cs"/>
              </a:rPr>
              <a:t>The accounting equation is still in balance because Land was increased with a debit and Cash was deceased with a credit of the same amount.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Assets = liabilities + equity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Assets = cash + land</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Liabilities = blank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Equity = common stock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Starting balance: Assets = $30,000 cash, Liabilities = blank, Equity = $30,000 common stock.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Transaction 2: 20,000 cash subtracted from assets and 20,000 land added to assets.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Ending balance: Assets = $10,000 cash + $20,000 land, Liabilities = blank, Equity = $30,000 common stock.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2254311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In Transaction 3, Smart Touch Learning buys $500</a:t>
            </a:r>
            <a:r>
              <a:rPr lang="en-US" baseline="0" dirty="0"/>
              <a:t> of office supplies on account. The supplies will benefit the company in future periods so they are an asset until they are used. </a:t>
            </a:r>
            <a:r>
              <a:rPr lang="en-US" dirty="0"/>
              <a:t>The two accounts involved are Office Supplies (Asset) and Accounts Payable (Liability). Office</a:t>
            </a:r>
            <a:r>
              <a:rPr lang="en-US" baseline="0" dirty="0"/>
              <a:t> Supplies increases with a debit, and Accounts Payable increases with a credit.</a:t>
            </a:r>
          </a:p>
          <a:p>
            <a:pPr eaLnBrk="1" hangingPunct="1">
              <a:spcBef>
                <a:spcPct val="0"/>
              </a:spcBef>
            </a:pPr>
            <a:endParaRPr lang="en-US" baseline="0" dirty="0"/>
          </a:p>
          <a:p>
            <a:pPr eaLnBrk="1" hangingPunct="1">
              <a:spcBef>
                <a:spcPct val="0"/>
              </a:spcBef>
            </a:pPr>
            <a:r>
              <a:rPr lang="en-IN" dirty="0"/>
              <a:t>A table has 3 rows and 4 columns. The columns have the following headings from left to right. Date, Accounts and Explanation, Debit, Credit. The row entries are as follows. Row 1. Date, November 3. Accounts and Explanation, Office Supplies. Debit, 500. Credit, Blank. Row 2. Date, Blank. Accounts and Explanation,  Accounts Payable. Debit, blank. Credit, 500. Row 3. Date, Blank. Accounts and Explanation, Purchased office supplies on account.. Debit, blank. Credit, Blank. </a:t>
            </a:r>
          </a:p>
          <a:p>
            <a:pPr eaLnBrk="1" hangingPunct="1">
              <a:spcBef>
                <a:spcPct val="0"/>
              </a:spcBef>
            </a:pPr>
            <a:r>
              <a:rPr lang="en-IN" dirty="0"/>
              <a:t>A ledger posting for the purchase of office supplies (transaction 3).</a:t>
            </a:r>
          </a:p>
          <a:p>
            <a:pPr eaLnBrk="1" hangingPunct="1">
              <a:spcBef>
                <a:spcPct val="0"/>
              </a:spcBef>
            </a:pPr>
            <a:r>
              <a:rPr lang="en-IN" dirty="0"/>
              <a:t>The ledger records transaction 3 as T accounts as follows: November 3 500 in the debit column of the Office Supplies account and 500 November 3 in the credit column of the Accounts Payable account.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2207069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In Transaction 4, the company</a:t>
            </a:r>
            <a:r>
              <a:rPr lang="en-US" baseline="0" dirty="0"/>
              <a:t> </a:t>
            </a:r>
            <a:r>
              <a:rPr lang="en-US" dirty="0"/>
              <a:t>collects $5,500 cash for revenue earned by providing services. The two accounts involved are Cash (Asset) and Service Revenue (Equity). Cash </a:t>
            </a:r>
            <a:r>
              <a:rPr lang="en-US" baseline="0" dirty="0"/>
              <a:t>increases with a debit, and Service Revenue increases with a credit.</a:t>
            </a:r>
          </a:p>
          <a:p>
            <a:pPr eaLnBrk="1" hangingPunct="1">
              <a:spcBef>
                <a:spcPct val="0"/>
              </a:spcBef>
            </a:pPr>
            <a:endParaRPr lang="en-US" baseline="0" dirty="0"/>
          </a:p>
          <a:p>
            <a:pPr eaLnBrk="1" hangingPunct="1">
              <a:spcBef>
                <a:spcPct val="0"/>
              </a:spcBef>
            </a:pPr>
            <a:endParaRPr lang="en-IN" dirty="0"/>
          </a:p>
          <a:p>
            <a:pPr eaLnBrk="1" hangingPunct="1">
              <a:spcBef>
                <a:spcPct val="0"/>
              </a:spcBef>
            </a:pPr>
            <a:r>
              <a:rPr lang="en-IN" dirty="0"/>
              <a:t>A table has 3 rows and 4 columns. The columns have the following headings from left to right. Date, Accounts and Explanation, Debit, Credit. The row entries are as follows. Row 1. Date,  November 8. Accounts and Explanation, Cash. Debit, 5500. Credit, Blank. Row 2. Date, Blank. Accounts and Explanation,  Service Revenue. Debit, blank. Credit, 5500. Row 3. Date, Blank. Accounts and Explanation, Performed services and received cash.. Debit, blank. Credit, Blank.</a:t>
            </a:r>
          </a:p>
          <a:p>
            <a:pPr eaLnBrk="1" hangingPunct="1">
              <a:spcBef>
                <a:spcPct val="0"/>
              </a:spcBef>
            </a:pPr>
            <a:r>
              <a:rPr lang="en-IN" dirty="0"/>
              <a:t>Two T accounts </a:t>
            </a:r>
            <a:r>
              <a:rPr lang="en-IN" dirty="0" err="1"/>
              <a:t>labeled</a:t>
            </a:r>
            <a:r>
              <a:rPr lang="en-IN" dirty="0"/>
              <a:t>, cash and service revenue.</a:t>
            </a:r>
          </a:p>
          <a:p>
            <a:pPr eaLnBrk="1" hangingPunct="1">
              <a:spcBef>
                <a:spcPct val="0"/>
              </a:spcBef>
            </a:pPr>
            <a:r>
              <a:rPr lang="en-IN" dirty="0"/>
              <a:t>T accounts as follows:</a:t>
            </a:r>
          </a:p>
          <a:p>
            <a:pPr eaLnBrk="1" hangingPunct="1">
              <a:spcBef>
                <a:spcPct val="0"/>
              </a:spcBef>
            </a:pPr>
            <a:r>
              <a:rPr lang="en-IN" dirty="0"/>
              <a:t>Cash</a:t>
            </a:r>
          </a:p>
          <a:p>
            <a:pPr eaLnBrk="1" hangingPunct="1">
              <a:spcBef>
                <a:spcPct val="0"/>
              </a:spcBef>
            </a:pPr>
            <a:r>
              <a:rPr lang="en-IN" dirty="0"/>
              <a:t>• Debit = November 1 30,000; November 8 5,500</a:t>
            </a:r>
          </a:p>
          <a:p>
            <a:pPr eaLnBrk="1" hangingPunct="1">
              <a:spcBef>
                <a:spcPct val="0"/>
              </a:spcBef>
            </a:pPr>
            <a:r>
              <a:rPr lang="en-IN" dirty="0"/>
              <a:t>• Credit = 20,000 November 2</a:t>
            </a:r>
          </a:p>
          <a:p>
            <a:pPr eaLnBrk="1" hangingPunct="1">
              <a:spcBef>
                <a:spcPct val="0"/>
              </a:spcBef>
            </a:pPr>
            <a:r>
              <a:rPr lang="en-IN" dirty="0"/>
              <a:t>Service Revenue</a:t>
            </a:r>
          </a:p>
          <a:p>
            <a:pPr eaLnBrk="1" hangingPunct="1">
              <a:spcBef>
                <a:spcPct val="0"/>
              </a:spcBef>
            </a:pPr>
            <a:r>
              <a:rPr lang="en-IN" dirty="0"/>
              <a:t>• Debit = blank</a:t>
            </a:r>
          </a:p>
          <a:p>
            <a:pPr eaLnBrk="1" hangingPunct="1">
              <a:spcBef>
                <a:spcPct val="0"/>
              </a:spcBef>
            </a:pPr>
            <a:r>
              <a:rPr lang="en-IN" dirty="0"/>
              <a:t>• Credit = 5,500 November 8</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458960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In Transaction 5, the company earns $3,000 revenue on account by providing services. The two accounts involved are Accounts Receivable (Asset) and Service Revenue (Equity). Accounts Receivable </a:t>
            </a:r>
            <a:r>
              <a:rPr lang="en-US" baseline="0" dirty="0"/>
              <a:t>increases with a debit, and Service Revenue increases with a credit.</a:t>
            </a:r>
          </a:p>
          <a:p>
            <a:pPr eaLnBrk="1" hangingPunct="1">
              <a:spcBef>
                <a:spcPct val="0"/>
              </a:spcBef>
            </a:pPr>
            <a:endParaRPr lang="en-US" baseline="0" dirty="0"/>
          </a:p>
          <a:p>
            <a:pPr eaLnBrk="1" hangingPunct="1">
              <a:spcBef>
                <a:spcPct val="0"/>
              </a:spcBef>
            </a:pPr>
            <a:endParaRPr lang="en-IN" dirty="0"/>
          </a:p>
          <a:p>
            <a:pPr eaLnBrk="1" hangingPunct="1">
              <a:spcBef>
                <a:spcPct val="0"/>
              </a:spcBef>
            </a:pPr>
            <a:r>
              <a:rPr lang="en-IN" dirty="0"/>
              <a:t>A table has 3 rows and 4 columns. The columns have the following headings from left to right. Date, Accounts and Explanation, Debit, Credit. The row entries are as follows. Row 1. Date, November 10. Accounts and Explanation, Accounts Receivable. Debit, 3000. Credit, blank. Row 2. Date, Blank. Accounts and Explanation,  Service Revenue. Debit, blank. Credit, 3000. Row 3. Date, Blank. Accounts and Explanation, Performed services on account.. Debit, blank. Credit, blank. </a:t>
            </a:r>
          </a:p>
          <a:p>
            <a:pPr eaLnBrk="1" hangingPunct="1">
              <a:spcBef>
                <a:spcPct val="0"/>
              </a:spcBef>
            </a:pPr>
            <a:r>
              <a:rPr lang="en-IN" dirty="0"/>
              <a:t>Two T accounts </a:t>
            </a:r>
            <a:r>
              <a:rPr lang="en-IN" dirty="0" err="1"/>
              <a:t>labeled</a:t>
            </a:r>
            <a:r>
              <a:rPr lang="en-IN" dirty="0"/>
              <a:t>, accounts receivable and service revenue.</a:t>
            </a:r>
          </a:p>
          <a:p>
            <a:pPr eaLnBrk="1" hangingPunct="1">
              <a:spcBef>
                <a:spcPct val="0"/>
              </a:spcBef>
            </a:pPr>
            <a:r>
              <a:rPr lang="en-IN" dirty="0"/>
              <a:t>T accounts as follows:</a:t>
            </a:r>
          </a:p>
          <a:p>
            <a:pPr eaLnBrk="1" hangingPunct="1">
              <a:spcBef>
                <a:spcPct val="0"/>
              </a:spcBef>
            </a:pPr>
            <a:r>
              <a:rPr lang="en-IN" dirty="0"/>
              <a:t>Accounts Receivable</a:t>
            </a:r>
          </a:p>
          <a:p>
            <a:pPr eaLnBrk="1" hangingPunct="1">
              <a:spcBef>
                <a:spcPct val="0"/>
              </a:spcBef>
            </a:pPr>
            <a:r>
              <a:rPr lang="en-IN" dirty="0"/>
              <a:t>• Debit = November 10 3,000</a:t>
            </a:r>
          </a:p>
          <a:p>
            <a:pPr eaLnBrk="1" hangingPunct="1">
              <a:spcBef>
                <a:spcPct val="0"/>
              </a:spcBef>
            </a:pPr>
            <a:r>
              <a:rPr lang="en-IN" dirty="0"/>
              <a:t>• Credit = blank</a:t>
            </a:r>
          </a:p>
          <a:p>
            <a:pPr eaLnBrk="1" hangingPunct="1">
              <a:spcBef>
                <a:spcPct val="0"/>
              </a:spcBef>
            </a:pPr>
            <a:r>
              <a:rPr lang="en-IN" dirty="0"/>
              <a:t>Service Revenue</a:t>
            </a:r>
          </a:p>
          <a:p>
            <a:pPr eaLnBrk="1" hangingPunct="1">
              <a:spcBef>
                <a:spcPct val="0"/>
              </a:spcBef>
            </a:pPr>
            <a:r>
              <a:rPr lang="en-IN" dirty="0"/>
              <a:t>• Debit = blank</a:t>
            </a:r>
          </a:p>
          <a:p>
            <a:pPr eaLnBrk="1" hangingPunct="1">
              <a:spcBef>
                <a:spcPct val="0"/>
              </a:spcBef>
            </a:pPr>
            <a:r>
              <a:rPr lang="en-IN" dirty="0"/>
              <a:t>• Credit = 5,500 November 8; 3,000 November 10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3111728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In Transaction 6, the company </a:t>
            </a:r>
            <a:r>
              <a:rPr lang="en-US" sz="1200" dirty="0"/>
              <a:t>paid the following cash expenses on November 15: office rent, $2,000, and employee salaries, $1,200. </a:t>
            </a:r>
            <a:r>
              <a:rPr lang="en-US" dirty="0"/>
              <a:t>The three accounts involved are Cash</a:t>
            </a:r>
            <a:r>
              <a:rPr lang="en-US" baseline="0" dirty="0"/>
              <a:t> (Asset), Rent Expense (Equity) and Salaries Expense (Equity). Cash decreases with a credit and the two expense accounts increase with a debit.</a:t>
            </a:r>
          </a:p>
          <a:p>
            <a:pPr eaLnBrk="1" hangingPunct="1">
              <a:spcBef>
                <a:spcPct val="0"/>
              </a:spcBef>
            </a:pPr>
            <a:endParaRPr lang="en-US" baseline="0" dirty="0"/>
          </a:p>
          <a:p>
            <a:pPr eaLnBrk="1" hangingPunct="1">
              <a:spcBef>
                <a:spcPct val="0"/>
              </a:spcBef>
            </a:pPr>
            <a:r>
              <a:rPr lang="en-US" baseline="0" dirty="0"/>
              <a:t>A compound journal entry has more than two accounts, but the total dollar value of the debits must equal the total dollar value of the credits.</a:t>
            </a:r>
          </a:p>
          <a:p>
            <a:pPr eaLnBrk="1" hangingPunct="1">
              <a:spcBef>
                <a:spcPct val="0"/>
              </a:spcBef>
            </a:pPr>
            <a:endParaRPr lang="en-US" baseline="0" dirty="0"/>
          </a:p>
          <a:p>
            <a:pPr eaLnBrk="1" hangingPunct="1">
              <a:spcBef>
                <a:spcPct val="0"/>
              </a:spcBef>
            </a:pPr>
            <a:endParaRPr lang="en-IN" dirty="0"/>
          </a:p>
          <a:p>
            <a:pPr eaLnBrk="1" hangingPunct="1">
              <a:spcBef>
                <a:spcPct val="0"/>
              </a:spcBef>
            </a:pPr>
            <a:r>
              <a:rPr lang="en-IN" dirty="0"/>
              <a:t>A table has 4 rows and 4 columns. The columns have the following headings from left to right. Date, Accounts and Explanation, Debit, Credit. The row entries are as follows. Row 1. Date, November 15. Accounts and Explanation, Rent Expense. Debit, 2000. Credit, blank. Row 2. Date, Blank. Accounts and Explanation, Salaries Expense. Debit, 1200. Credit, blank. Row 3. Date, Blank. Accounts and Explanation,  Cash. Debit, blank. Credit, 3200. Row 4. Date, Blank. Accounts and Explanation, Paid cash expenses.. Debit, blank. Credit, blank.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2033624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Transaction 6, the debits to the expense accounts increase the expenses</a:t>
            </a:r>
            <a:r>
              <a:rPr lang="en-US" baseline="0" dirty="0"/>
              <a:t> and, in turn, decrease equity.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Credit, 20,000, November 2. Line 2, debit, November 8, 5,500. Credit, 3,200, November 15. T-account: rent expense. Line 1, debit, November 15, 2,000. Credit, blank. T-account: salaries expense. Line 1, debit, November 15, 1,200. Credit, blank.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overall effect of an increase to an expense account is a decrease to equity, indicated by expenses being subtracted from retained earnings. The expense is increased because the business has more expenses than before, indicated by increased debit in the expenses account.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2631952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In Transaction 7, the company </a:t>
            </a:r>
            <a:r>
              <a:rPr lang="en-US" sz="1200" dirty="0"/>
              <a:t>paid $300 on the accounts payable created in Transaction 3. </a:t>
            </a:r>
            <a:r>
              <a:rPr lang="en-US" dirty="0"/>
              <a:t>The two accounts involved are Cash (Asset) and Accounts Payable (Liability). Cash decreases with a credit and Accounts payable decreases with a debit.</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IN"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A table has 3 rows and 4 columns. The columns have the following headings from left to right. Date, Accounts and Explanation, Debit, Credit. The row entries are as follows. Row 1. Date, November 21. Accounts and Explanation, Accounts Payable. Debit, 300. Credit, blank. Row 2. Date, Blank. Accounts and Explanation,  Cash. Debit, blank. Credit, 300. Row 3. Date, Blank. Accounts and Explanation, Paid cash on account. Debit, blank. Credit, blank.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IN"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T accounts as follows:</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Cash</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 Debit = November 1 30,000; November 8 5,500</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 Credit = 20,000 November 2; 3,200 November 15; 300 November 21</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Accounts Payable</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 Debit = November 21 300</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 Credit = 500 November 3</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2268623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In Transaction 8, the company </a:t>
            </a:r>
            <a:r>
              <a:rPr lang="en-US" sz="1200" dirty="0"/>
              <a:t>collected $2,000 cash from a client in Transaction 5. </a:t>
            </a:r>
            <a:r>
              <a:rPr lang="en-US" dirty="0"/>
              <a:t>The two accounts involved are Cash (Asset) and Accounts Receivable (Asset). Cash increases with a debit and Accounts receivable decreases with a credit.</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IN"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A table has 3 rows and 4 columns. The columns have the following headings from left to right. Date, Accounts and Explanation, Debit, Credit. The row entries are as follows. Row 1. Date, November 22. Accounts and Explanation, Cash. Debit, 2000. Credit, blank. Row 2. Date, Blank. Accounts and Explanation,  Accounts Receivable. Debit, blank. Credit, 2000. Row 3. Date, Blank. Accounts and Explanation, Received cash on account.. Debit, blank. Credit, blank.</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IN"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T accounts as follows:</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Cash</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 Debit = November 1 30,000; November 8 5,500; November 22 2,000</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 Credit = 20,000 November 2; 3,200 November 15; 300 November 21</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Accounts Receivable</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 Debit = November 10 3,000</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 Credit = 2,000 November 22</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2640775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In Transaction 9, the company pays </a:t>
            </a:r>
            <a:r>
              <a:rPr lang="en-US" sz="1200" dirty="0"/>
              <a:t>$5,000 cash for dividends</a:t>
            </a:r>
            <a:r>
              <a:rPr lang="en-US" dirty="0"/>
              <a:t>. The two accounts involved are Cash (Asset) and Dividends (Equity). Cash decreases with a credit and Dividends</a:t>
            </a:r>
            <a:r>
              <a:rPr lang="en-US" baseline="0" dirty="0"/>
              <a:t> increases with a debit. The debit to Dividends decreases equity.</a:t>
            </a:r>
          </a:p>
          <a:p>
            <a:pPr eaLnBrk="1" hangingPunct="1">
              <a:spcBef>
                <a:spcPct val="0"/>
              </a:spcBef>
            </a:pPr>
            <a:endParaRPr lang="en-US" baseline="0" dirty="0"/>
          </a:p>
          <a:p>
            <a:pPr eaLnBrk="1" hangingPunct="1">
              <a:spcBef>
                <a:spcPct val="0"/>
              </a:spcBef>
            </a:pPr>
            <a:endParaRPr lang="en-IN" dirty="0"/>
          </a:p>
          <a:p>
            <a:pPr eaLnBrk="1" hangingPunct="1">
              <a:spcBef>
                <a:spcPct val="0"/>
              </a:spcBef>
            </a:pPr>
            <a:r>
              <a:rPr lang="en-IN" dirty="0"/>
              <a:t>A table has 3 rows and 4 columns. The columns have the following headings from left to right. Date, Accounts and Explanation, Debit, Credit. The row entries are as follows. Row 1. Date, November 25. Accounts and Explanation, Bright, Withdrawals. Debit, 5000. Credit, blank. Row 2. Date, Blank. Accounts and Explanation,  Cash. Debit, blank. Credit, 5000. Row 3. Date, Blank. Accounts and Explanation, Owner withdrawal.. Debit, blank. Credit, blank.</a:t>
            </a:r>
          </a:p>
          <a:p>
            <a:pPr eaLnBrk="1" hangingPunct="1">
              <a:spcBef>
                <a:spcPct val="0"/>
              </a:spcBef>
            </a:pPr>
            <a:endParaRPr lang="en-US" dirty="0"/>
          </a:p>
          <a:p>
            <a:pPr eaLnBrk="1" hangingPunct="1">
              <a:spcBef>
                <a:spcPct val="0"/>
              </a:spcBef>
            </a:pPr>
            <a:endParaRPr lang="en-IN" dirty="0"/>
          </a:p>
          <a:p>
            <a:pPr eaLnBrk="1" hangingPunct="1">
              <a:spcBef>
                <a:spcPct val="0"/>
              </a:spcBef>
            </a:pPr>
            <a:r>
              <a:rPr lang="en-IN" dirty="0"/>
              <a:t>T accounts as follows:</a:t>
            </a:r>
          </a:p>
          <a:p>
            <a:pPr eaLnBrk="1" hangingPunct="1">
              <a:spcBef>
                <a:spcPct val="0"/>
              </a:spcBef>
            </a:pPr>
            <a:r>
              <a:rPr lang="en-IN" dirty="0"/>
              <a:t>Cash</a:t>
            </a:r>
          </a:p>
          <a:p>
            <a:pPr eaLnBrk="1" hangingPunct="1">
              <a:spcBef>
                <a:spcPct val="0"/>
              </a:spcBef>
            </a:pPr>
            <a:r>
              <a:rPr lang="en-IN" dirty="0"/>
              <a:t>• Debit = November 1 30,000; November 8 5,500; November 22 2,000</a:t>
            </a:r>
          </a:p>
          <a:p>
            <a:pPr eaLnBrk="1" hangingPunct="1">
              <a:spcBef>
                <a:spcPct val="0"/>
              </a:spcBef>
            </a:pPr>
            <a:r>
              <a:rPr lang="en-IN" dirty="0"/>
              <a:t>• Credit = 20,000 November 2; 3,200 November 15; 300 November 21; 5,000 November 25</a:t>
            </a:r>
          </a:p>
          <a:p>
            <a:pPr eaLnBrk="1" hangingPunct="1">
              <a:spcBef>
                <a:spcPct val="0"/>
              </a:spcBef>
            </a:pPr>
            <a:r>
              <a:rPr lang="en-IN" dirty="0"/>
              <a:t>Dividends</a:t>
            </a:r>
          </a:p>
          <a:p>
            <a:pPr eaLnBrk="1" hangingPunct="1">
              <a:spcBef>
                <a:spcPct val="0"/>
              </a:spcBef>
            </a:pPr>
            <a:r>
              <a:rPr lang="en-IN" dirty="0"/>
              <a:t>• Debit = November 25 5,000</a:t>
            </a:r>
          </a:p>
          <a:p>
            <a:pPr eaLnBrk="1" hangingPunct="1">
              <a:spcBef>
                <a:spcPct val="0"/>
              </a:spcBef>
            </a:pPr>
            <a:r>
              <a:rPr lang="en-IN" dirty="0"/>
              <a:t>•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2743000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In Transaction 10, the company </a:t>
            </a:r>
            <a:r>
              <a:rPr lang="en-US" sz="1200" dirty="0"/>
              <a:t>prepays three months’ office rent of $3,000. </a:t>
            </a:r>
            <a:r>
              <a:rPr lang="en-US" dirty="0"/>
              <a:t>The two accounts involved are Cash (Asset) and Prepaid Rent (Asset). </a:t>
            </a:r>
            <a:r>
              <a:rPr lang="en-US" baseline="0" dirty="0"/>
              <a:t>Prepaid Rent is an asset because the company will receive a benefit in the future. </a:t>
            </a:r>
            <a:r>
              <a:rPr lang="en-US" dirty="0"/>
              <a:t>Cash decreases with a credit and Prepaid Rent</a:t>
            </a:r>
            <a:r>
              <a:rPr lang="en-US" baseline="0" dirty="0"/>
              <a:t> increases with a debit.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IN"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A table has 3 rows and 4 columns. The columns have the following headings from left to right. Date, Accounts and Explanation, Debit, Credit. The row entries are as follows. Row 1. Date, December 1. Accounts and Explanation, Prepaid Rent. Debit, 3000. Credit, blank. Row 2. Date, Blank. Accounts and Explanation,  Cash. Debit, blank. Credit, 3000. Row 3. Date, Blank. Accounts and Explanation, Paid rent in advance.. Debit, blank. Credit, blank.</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T accounts as follows:</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Cash</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Debit = November 1 30,000; November 8 5,500; November 22 2,000</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Credit = 20,000 November 2; 3,200 November 15; 300 November 21; 5,000 November 25; 3,000 December 1</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Prepaid Rent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Debit = December 1 3,000</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Credit = blank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45511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2943792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In Transaction 11, the company </a:t>
            </a:r>
            <a:r>
              <a:rPr lang="en-US" sz="1200" dirty="0"/>
              <a:t>pays employee salaries of $1,200. </a:t>
            </a:r>
            <a:r>
              <a:rPr lang="en-US" dirty="0"/>
              <a:t>The two accounts involved are Cash (Asset) and Salaries Expense (Equity). Cash decreases with a credit and Salaries Expense </a:t>
            </a:r>
            <a:r>
              <a:rPr lang="en-US" baseline="0" dirty="0"/>
              <a:t>increases with a debit. The debit to the expense account, in turn, decreases equity.</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IN"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A table has 3 rows and 4 columns. The columns have the following headings from left to right. Date, Accounts and Explanation, Debit, Credit. The row entries are as follows. Row 1. Date, December 1. Accounts and Explanation, Salaries Expense. Debit, 1200. Credit, blank. Row 2. Date, Blank. Accounts and Explanation,  Cash. Debit, blank. Credit, 1200. Row 3. Date, Blank. Accounts and Explanation, Paid salaries.. Debit, blank. Credit, blank.</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T accounts as follows:</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Cash</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Debit = November 1 30,000; November 8 5,500; November 22 2,000</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Credit = 20,000 November 2; 3,200 November 15; 300 November 21; 5,000 November 25; 3,000 December 1; 1,200 December 1</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Salaries Expense</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Debit = November 15 1,200; December 1 1,200</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Credit = blank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14133305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Transaction 12, the company </a:t>
            </a:r>
            <a:r>
              <a:rPr lang="en-US" sz="1200" dirty="0"/>
              <a:t>purchased a $60,000 building in exchange for a note payable. </a:t>
            </a:r>
            <a:r>
              <a:rPr lang="en-US" dirty="0"/>
              <a:t>The two accounts involved are Building (Asset) and Notes Payable (Liability). Building</a:t>
            </a:r>
            <a:r>
              <a:rPr lang="en-US" baseline="0" dirty="0"/>
              <a:t> increases with a debit, and Notes Payable increases with a credit.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Accounts and Explanation, Debit, Credit. The row entries are as follows. Row 1. Date, December 1. Accounts and Explanation, Building. Debit, 60000. Credit, blank. Row 2. Date, Blank. Accounts and Explanation,  Notes payable.. Debit, blank. Credit, 60000. Row 3. Date, Blank. Accounts and Explanation, Purchase of building with note.. Debit, blank. Credit,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41</a:t>
            </a:fld>
            <a:endParaRPr lang="en-US" dirty="0"/>
          </a:p>
        </p:txBody>
      </p:sp>
    </p:spTree>
    <p:extLst>
      <p:ext uri="{BB962C8B-B14F-4D97-AF65-F5344CB8AC3E}">
        <p14:creationId xmlns:p14="http://schemas.microsoft.com/office/powerpoint/2010/main" val="1314243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In Transaction 13, the company </a:t>
            </a:r>
            <a:r>
              <a:rPr lang="en-US" sz="1200" dirty="0"/>
              <a:t>received a contribution of furniture with a fair market value of $18,000 in exchange for common stock. </a:t>
            </a:r>
            <a:r>
              <a:rPr lang="en-US" dirty="0"/>
              <a:t>The two accounts involved are Furniture (Asset) and Common Stock (Equity). Furniture</a:t>
            </a:r>
            <a:r>
              <a:rPr lang="en-US" baseline="0" dirty="0"/>
              <a:t> increases with a debit, and Common Stock increases with a credit.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IN" baseline="0"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baseline="0" dirty="0"/>
              <a:t>A table has 3 rows and 4 columns. The columns have the following headings from left to right. Date, Accounts and Explanation, Debit, Credit. The row entries are as follows. Row 1. Date, December 2. Accounts and Explanation, Furniture. Debit, 18000. Credit, blank. Row 2. Date, Blank. Accounts and Explanation,  Bright, Capital. Debit, blank. Credit, 18000. Row 3. Date, Blank. Accounts and Explanation, Owner contribution of furniture.. Debit, blank. Credit, blank. </a:t>
            </a:r>
            <a:endParaRPr lang="en-US" baseline="0"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42</a:t>
            </a:fld>
            <a:endParaRPr lang="en-US" dirty="0"/>
          </a:p>
        </p:txBody>
      </p:sp>
    </p:spTree>
    <p:extLst>
      <p:ext uri="{BB962C8B-B14F-4D97-AF65-F5344CB8AC3E}">
        <p14:creationId xmlns:p14="http://schemas.microsoft.com/office/powerpoint/2010/main" val="865126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Transaction 14, the company </a:t>
            </a:r>
            <a:r>
              <a:rPr lang="en-US" sz="1200" dirty="0"/>
              <a:t>received a telephone bill for $100 and will pay this expense next month. This results in an accrued liability. </a:t>
            </a:r>
            <a:r>
              <a:rPr lang="en-US" dirty="0"/>
              <a:t>The two accounts involved are Utilities Payable (Liability) and Utilities Expense</a:t>
            </a:r>
            <a:r>
              <a:rPr lang="en-US" baseline="0" dirty="0"/>
              <a:t> </a:t>
            </a:r>
            <a:r>
              <a:rPr lang="en-US" dirty="0"/>
              <a:t>(Equity). Utilities Payable</a:t>
            </a:r>
            <a:r>
              <a:rPr lang="en-US" baseline="0" dirty="0"/>
              <a:t> increases with a credit, and Utilities Expense increases with a debit.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Accounts and Explanation, Debit, Credit. The row entries are as follows. Row 1. Date, December 15. Accounts and Explanation, Utilities Expense. Debit, 100. Credit, blank. Row 2. Date, Blank. Accounts and Explanation,  Utilities Payable. Debit, blank. Credit, 100. Row 3. Date, Blank. Accounts and Explanation, Accrued utility liability.. Debit, blank. Credit, blank.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43</a:t>
            </a:fld>
            <a:endParaRPr lang="en-US" dirty="0"/>
          </a:p>
        </p:txBody>
      </p:sp>
    </p:spTree>
    <p:extLst>
      <p:ext uri="{BB962C8B-B14F-4D97-AF65-F5344CB8AC3E}">
        <p14:creationId xmlns:p14="http://schemas.microsoft.com/office/powerpoint/2010/main" val="2831866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Transaction 15, the company </a:t>
            </a:r>
            <a:r>
              <a:rPr lang="en-US" sz="1200" dirty="0"/>
              <a:t>paid employee salaries of $1,200. </a:t>
            </a:r>
            <a:r>
              <a:rPr lang="en-US" dirty="0"/>
              <a:t>The two accounts involved are Cash</a:t>
            </a:r>
            <a:r>
              <a:rPr lang="en-US" baseline="0" dirty="0"/>
              <a:t> </a:t>
            </a:r>
            <a:r>
              <a:rPr lang="en-US" dirty="0"/>
              <a:t>(Asset) and Salaries Expense</a:t>
            </a:r>
            <a:r>
              <a:rPr lang="en-US" baseline="0" dirty="0"/>
              <a:t> </a:t>
            </a:r>
            <a:r>
              <a:rPr lang="en-US" dirty="0"/>
              <a:t>(Equity). Cash </a:t>
            </a:r>
            <a:r>
              <a:rPr lang="en-US" baseline="0" dirty="0"/>
              <a:t>decreases with a credit, and Salaries Expense increases with a debit.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Accounts and Explanation, Debit, Credit. The row entries are as follows. Row 1. Date, December 15. Accounts and Explanation, Salaries Expense. Debit, 1200. Credit, blank. Row 2. Date, Blank. Accounts and Explanation,  Cash. Debit, blank. Credit, 1200. Row 3. Date, Blank. Accounts and Explanation, Paid salaries.. Debit, blank. Credit, blank.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accounts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Debit = November 1 30,000; November 8 5,500; November 22 2,000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Credit = 20,000 November 2; 3,200 November 15; 300 November 21; 5,000 November 25; 3,000 December 1; 1,200 December 1; 1,200 December 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Salaries Expense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Debit = November 15 1,200; December 1 1,200; December 15 1,200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Credit = 0</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1523932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Transaction 16, the company </a:t>
            </a:r>
            <a:r>
              <a:rPr lang="en-US" sz="1200" dirty="0"/>
              <a:t>receives $600 cash prior to providing</a:t>
            </a:r>
            <a:r>
              <a:rPr lang="en-US" sz="1200" baseline="0" dirty="0"/>
              <a:t> services</a:t>
            </a:r>
            <a:r>
              <a:rPr lang="en-US" sz="1200" dirty="0"/>
              <a:t>. </a:t>
            </a:r>
            <a:r>
              <a:rPr lang="en-US" dirty="0"/>
              <a:t>The two accounts involved are Cash</a:t>
            </a:r>
            <a:r>
              <a:rPr lang="en-US" baseline="0" dirty="0"/>
              <a:t> </a:t>
            </a:r>
            <a:r>
              <a:rPr lang="en-US" dirty="0"/>
              <a:t>(Asset) and Unearned Revenue (Liability). Cash </a:t>
            </a:r>
            <a:r>
              <a:rPr lang="en-US" baseline="0" dirty="0"/>
              <a:t>increases with a debit, and Unearned Revenues increases with a credit.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Accounts and Explanation, Debit, Credit. The row entries are as follows. Row 1. Date, December 21. Accounts and Explanation, Cash. Debit, 600. Credit, blank. Row 2. Date, Blank. Accounts and Explanation,  Unearned Revenue. Debit, blank. Credit, 600. Row 3. Date, Blank. Accounts and Explanation, Collected cash for future services.. Debit, blank. Credit, blank.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accounts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Debit = November 1 30,000; November 8 5,500; November 22 2,000; December 21 600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Credit = 20,000 November 2; 3,200 November 15; 300 November 21; 5,000 November 25; 3,000 December 1; 1,200 December 1; 1,200 December 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Unearned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Debit = blank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Credit = 600 December 21</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45</a:t>
            </a:fld>
            <a:endParaRPr lang="en-US" dirty="0"/>
          </a:p>
        </p:txBody>
      </p:sp>
    </p:spTree>
    <p:extLst>
      <p:ext uri="{BB962C8B-B14F-4D97-AF65-F5344CB8AC3E}">
        <p14:creationId xmlns:p14="http://schemas.microsoft.com/office/powerpoint/2010/main" val="38074691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Transaction 17, the company </a:t>
            </a:r>
            <a:r>
              <a:rPr lang="en-US" sz="1200" dirty="0"/>
              <a:t>receives $8,000 cash prior for providing </a:t>
            </a:r>
            <a:r>
              <a:rPr lang="en-US" sz="1200" baseline="0" dirty="0"/>
              <a:t>services</a:t>
            </a:r>
            <a:r>
              <a:rPr lang="en-US" sz="1200" dirty="0"/>
              <a:t>. </a:t>
            </a:r>
            <a:r>
              <a:rPr lang="en-US" dirty="0"/>
              <a:t>The two accounts involved are Cash</a:t>
            </a:r>
            <a:r>
              <a:rPr lang="en-US" baseline="0" dirty="0"/>
              <a:t> </a:t>
            </a:r>
            <a:r>
              <a:rPr lang="en-US" dirty="0"/>
              <a:t>(Asset) and Service Revenue (Equity). Cash </a:t>
            </a:r>
            <a:r>
              <a:rPr lang="en-US" baseline="0" dirty="0"/>
              <a:t>increases with a debit, and Service Revenue increases with a credit.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Accounts and Explanation, Debit, Credit. The row entries are as follows. Row 1. Date, December 28. Accounts and Explanation, Cash. Debit, 8000. Credit, blank. Row 2. Date, Blank. Accounts and Explanation,  Service Revenue. Debit, blank. Credit, 8000. Row 3. Date, Blank. Accounts and Explanation, Performed services and received cash.. Debit, blank. Credit, blank.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accounts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Debit = November 1 30,000; November 8 5,500; November 22 2,000; December 21 600; December 28 8,000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Credit = 20,000 November 2; 3,200 November 15; 300 November 21; 5,000 November 25; 3,000 December 1; 1,200 December 1; 1,200 December 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Service Revenue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Debit = blank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Credit = 5,500 November 8; 3,000 November 10; 8,000 December 28</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46</a:t>
            </a:fld>
            <a:endParaRPr lang="en-US" dirty="0"/>
          </a:p>
        </p:txBody>
      </p:sp>
    </p:spTree>
    <p:extLst>
      <p:ext uri="{BB962C8B-B14F-4D97-AF65-F5344CB8AC3E}">
        <p14:creationId xmlns:p14="http://schemas.microsoft.com/office/powerpoint/2010/main" val="1743197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After</a:t>
            </a:r>
            <a:r>
              <a:rPr lang="en-US" baseline="0" dirty="0"/>
              <a:t> recording the journal entries, the amounts are posted to the ledger. Exhibit F:2-7 is a summary of the ledger accounts. The accounting equation is in balance as assets equal $114,700, and liabilities plus equity also equals $114,700.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47</a:t>
            </a:fld>
            <a:endParaRPr lang="en-US" dirty="0"/>
          </a:p>
        </p:txBody>
      </p:sp>
    </p:spTree>
    <p:extLst>
      <p:ext uri="{BB962C8B-B14F-4D97-AF65-F5344CB8AC3E}">
        <p14:creationId xmlns:p14="http://schemas.microsoft.com/office/powerpoint/2010/main" val="3883085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Exhibit F:2-7. Notice the liabilities and equity values of $60,900 and $53,800 equal total assets of $114,700.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T-Accounts are as follows. Assets: Cash, accounts receivable, office supplies, prepaid rent, furniture, building, and land.  Cash: debit = November 1, 30,000; November 8, 5,500; November 22, 2,000; December 21, 600; December 28, 8,000. Credit = 20,000 November 2; 3,200, November 15; 300, November 21; 5,000, November 25; 3,000, December 1; 1,200, December 1; 1,200, December 15. Ending debit balance = 12,200.  Accounts receivable: Debit = November 10, 3,000. Credit = 2,000, November 22. Ending debit balance = 1,000. Office Supplies: Debit = November 3, 500. Ending debit balance = 500. Prepaid Rent: Debit = December 1, 3,000. Ending debit balance = 3,000. Furniture: Debit = December 2, 18,000. Ending debit balance = 18,000. Building: Debit = December 1, 60,000. The ending debit balance = 60,000. Land: Debit = November 2, 20,000. The ending debit balance = 20,000. Total Ending balance = $114,700. Liabilities + Equity.  Liabilities: accounts payable, utilities payable, unearned revenue, and notes payable. Accounts payable: Debit = November 21, 300. Credit = 500, November 3. Ending credit balance = 200. Utilities Payable: Credit = 100, December 15. Ending credit balance = 100. Unearned revenue: Credit = 600, December 21. Ending credit balance = 600. Notes payable: Credit = 60,000, December 1. Ending credit balance = 60,000. Total liabilities balance = $60,900. Equity: common stock minus dividends + service revenue minus rent expense, salaries expense and utilities expense. Common stock: Credit = 30,000, November 1; 18,000, December 2. Ending credit balance = 48,000. Dividends: Debit = November 25, 5,000. Ending debit balance = 5,000. Service revenue: Credit = 5,500, November 8; 3,000, November 10; 8,000, December 28. Ending credit balance = 16,500. Rent expense: Debit= November 15, 2,000. Ending debit balance = 2,000.  Salaries expense: Debit = November 15, 1,200; December 1, 1,200; December 15, 1,200. Ending debit balance = 3,600. Utilities expense: Debit = December 15, 100. Ending debit balance = 100. Total equity balance = $53,800.</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48</a:t>
            </a:fld>
            <a:endParaRPr lang="en-US" dirty="0"/>
          </a:p>
        </p:txBody>
      </p:sp>
    </p:spTree>
    <p:extLst>
      <p:ext uri="{BB962C8B-B14F-4D97-AF65-F5344CB8AC3E}">
        <p14:creationId xmlns:p14="http://schemas.microsoft.com/office/powerpoint/2010/main" val="6194548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slide illustrates the T-account. The next slide shows an alternative,</a:t>
            </a:r>
            <a:r>
              <a:rPr lang="en-US" baseline="0" dirty="0"/>
              <a:t> the</a:t>
            </a:r>
            <a:r>
              <a:rPr lang="en-US" dirty="0"/>
              <a:t> four-column account.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T-account: Cash.  Debit = November 1, 30,000; November 8, 5,500; November 22, 2,000; December 21, 600; December 28, 8,000. Credit = 20,000, November 2; 3,200 November 15; 300 November 21; 5,000, November 25; 3,000, December 1; 1,200, December 1; 1,200, December 15. Ending Debit Balance = 12,200.</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49</a:t>
            </a:fld>
            <a:endParaRPr lang="en-US" dirty="0"/>
          </a:p>
        </p:txBody>
      </p:sp>
    </p:spTree>
    <p:extLst>
      <p:ext uri="{BB962C8B-B14F-4D97-AF65-F5344CB8AC3E}">
        <p14:creationId xmlns:p14="http://schemas.microsoft.com/office/powerpoint/2010/main" val="42193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The accounting equation is the basic tool of accounting. The accounting equation is made up of three categories: assets, liabilities, and equity. Each category contains accounts,</a:t>
            </a:r>
            <a:r>
              <a:rPr lang="en-US" baseline="0" dirty="0"/>
              <a:t> which are detailed records of all increases and decreases that have occurred in an individual asset, liability, or equity during a specific period.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40568269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four-column account is an alternative to the T-account. The four-column account has</a:t>
            </a:r>
            <a:r>
              <a:rPr lang="en-US" baseline="0" dirty="0"/>
              <a:t> debit and credit columns as well as a running balance of the account. Similar to the T-account, the four-column account lists the date of the journal entry, a posting reference, and the debit or credit amount.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Debit and Credit columns contain the debit and credit for each transaction, and the Balance-Debit and Balance-Credit columns contain the balance of the account after each transaction.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CASH Account No. 101:</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table has 13 rows and 7 columns. The columns have the following headings from left to right. Date, Item, Post Ref., Debit, Credit, Balance - Debit, Balance - Credit, . The row entries are as follows. Row 1. Date, 2024. Item, Blank. Post Ref., Blank. Debit, blank. Credit, blank. Balance - Debit, blank. Balance - Credit, Blank. Row 2. Date, November 1. Item, blank. Post Ref., J1. Debit, 30000. Credit, blank. Balance - Debit, 30000. Balance - Credit, Blank. Row 3. Date, November 2. Item, blank. Post Ref., J1. Debit, blank. Credit, 20000. Balance - Debit, 10000. Balance - Credit, Blank. Row 4. Date, November 8. Item, blank. Post Ref., J1. Debit, 5500. Credit, blank. Balance - Debit, 15500. Balance - Credit, Blank. Row 5. Date, November 15. Item, blank. Post Ref., J1. Debit, blank. Credit, 3200. Balance - Debit, 12300. Balance - Credit, Blank. Row 6. Date, November 21. Item, blank. Post Ref., J1. Debit, blank. Credit, 300. Balance - Debit, 12000. Balance - Credit, Blank. Row 7. Date, November 22. Item, blank. Post Ref., J1. Debit, 2000. Credit, blank. Balance - Debit, 14000. Balance - Credit, Blank. Row 8. Date, November 25. Item, blank. Post Ref., J1. Debit, blank. Credit, 5000. Balance - Debit, 9000. Balance - Credit, Blank. Row 9. Date, December 1. Item, blank. Post Ref., J2. Debit, blank. Credit, 3000. Balance - Debit, 6000. Balance - Credit, Blank. Row 10. Date, December 1. Item, blank. Post Ref., J2. Debit, blank. Credit, 1200. Balance - Debit, 4800. Balance - Credit, Blank. Row 11. Date, December 15. Item, blank. Post Ref., J2. Debit, blank. Credit, 1200. Balance - Debit, 3600. Balance - Credit, Blank. Row 12. Date, December 21. Item, blank. Post Ref., J2. Debit, 600. Credit, blank. Balance - Debit, 4200. Balance - Credit, Blank. Row 13. Date, December 28. Item, blank. Post Ref., J2. Debit, 8000. Credit, blank. Balance - Debit, 12200. Balance - Credit, Blank.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50</a:t>
            </a:fld>
            <a:endParaRPr lang="en-US" dirty="0"/>
          </a:p>
        </p:txBody>
      </p:sp>
    </p:spTree>
    <p:extLst>
      <p:ext uri="{BB962C8B-B14F-4D97-AF65-F5344CB8AC3E}">
        <p14:creationId xmlns:p14="http://schemas.microsoft.com/office/powerpoint/2010/main" val="3298062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Exhibit</a:t>
            </a:r>
            <a:r>
              <a:rPr lang="en-US" baseline="0" dirty="0"/>
              <a:t> F:2-9 shows the posting and associated posting references for Transaction 1 of Smart Touch Learning. This process is automated in a computerized environment.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journal entry on page 1 is as follows:</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5 columns. The columns have the following headings from left to right. Date, Accounts and Explanation, Post Ref., Debit, Credit, . The row entries are as follows. Row 1. Date, 37196. Accounts and Explanation, Cash. Post Ref., 101. Debit, 30000. Credit, blank. Row 2. Date, blank. Accounts and Explanation,  Bright, Capital. Post Ref., 301. Debit, blank. Credit, 30000. Row 3. Date, blank. Accounts and Explanation, Owner contribution.. Post Ref., blank. Debit, blank. Credit, blank.</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page number of the journal entry becomes the post reference number in each account ledger, and the post references in the journal are the account numbers from the ledger.</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CASH Account No. 101:</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1 rows and 7 columns. The columns have the following headings from left to right. Date, Item, Post Ref., Debit, Credit, Balance -Debit, Balance -Credit, . The row entries are as follows. Row 1. Date, 2024 November 1. Item, blank. Post Ref., J1. Debit, 30000. Credit, blank. Balance -Debit, 30000. Balance -Credit, blank.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Common stock  Account No. 301:</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1 rows and 7 columns. The columns have the following headings from left to right. Date, Item, Post Ref., Debit, Credit, Balance -Debit, Balance - Credit, . The row entries are as follows. Row 1. Date, 2024 November 1. Item, blank. Post Ref., J1. Debit, blank. Credit, 30000. Balance -Debit, blank. Balance - Credit, 30000.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51</a:t>
            </a:fld>
            <a:endParaRPr lang="en-US" dirty="0"/>
          </a:p>
        </p:txBody>
      </p:sp>
    </p:spTree>
    <p:extLst>
      <p:ext uri="{BB962C8B-B14F-4D97-AF65-F5344CB8AC3E}">
        <p14:creationId xmlns:p14="http://schemas.microsoft.com/office/powerpoint/2010/main" val="1737971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52</a:t>
            </a:fld>
            <a:endParaRPr lang="en-US" dirty="0"/>
          </a:p>
        </p:txBody>
      </p:sp>
    </p:spTree>
    <p:extLst>
      <p:ext uri="{BB962C8B-B14F-4D97-AF65-F5344CB8AC3E}">
        <p14:creationId xmlns:p14="http://schemas.microsoft.com/office/powerpoint/2010/main" val="3951231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trial balance</a:t>
            </a:r>
            <a:r>
              <a:rPr lang="en-US" baseline="0" dirty="0"/>
              <a:t> is prepared after the journal entries have been posted to the ledger. The trial balance is a summary of all the accounts with their balances. The trial balance lists the assets, liabilities, and equity, in that order. The purpose of the trial balance is to check whether or not the debits equal the credits. </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Note: The trial balance and the balance sheet are not the same. The trial balance is</a:t>
            </a:r>
            <a:r>
              <a:rPr lang="en-US" sz="1200" baseline="0" dirty="0"/>
              <a:t> an internal document used to verify that debits equal credits. The balance sheet presents the accounting equation and is a financial statement that is used internally and externally.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dirty="0"/>
              <a:t>A trial balance for Smart Touch Learning for December 31, 2024.</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dirty="0"/>
              <a:t>A table has 18 rows and 3 columns. The columns have the following headings from left to right. Account Title, Balance Debit, Balance Credit, . The row entries are as follows. Row 1. Account Title, Cash. Balance Debit, $12,200. Balance Credit, blank. Row 2. Account Title, Accounts Receivable. Balance Debit, 1000. Balance Credit, blank. Row 3. Account Title, Office Supplies. Balance Debit, 500. Balance Credit, blank. Row 4. Account Title, Prepaid Rent. Balance Debit, 3000. Balance Credit, blank. Row 5. Account Title, Land. Balance Debit, 20000. Balance Credit, blank. Row 6. Account Title, Building. Balance Debit, 60000. Balance Credit, blank. Row 7. Account Title, Furniture. Balance Debit, 18000. Balance Credit, blank. Row 8. Account Title, Accounts Payable. Balance Debit, Blank. Balance Credit, $200. Row 9. Account Title, Utilities Payable. Balance Debit, Blank. Balance Credit, 100. Row 10. Account Title, Unearned Revenue. Balance Debit, Blank. Balance Credit, 600. Row 11. Account Title, Notes Payable. Balance Debit, Blank. Balance Credit, 60000. Row 12. Account Title, Bright, Capital. Balance Debit, Blank. Balance Credit, 48000. Row 13. Account Title, Bright, Withdrawals. Balance Debit, 5000. Balance Credit, blank. Row 14. Account Title, Service Revenue. Balance Debit, Blank. Balance Credit, 16500. Row 15. Account Title, Rent Expense. Balance Debit, 2000. Balance Credit, blank. Row 16. Account Title, Salaries Expense. Balance Debit, 3600. Balance Credit, blank. Row 17. Account Title, Utilities Expense. Balance Debit, 100. Balance Credit, blank. Row 18. Account Title, Total. Balance Debit, $125,400 . Balance Credit, $125,400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53</a:t>
            </a:fld>
            <a:endParaRPr lang="en-US" dirty="0"/>
          </a:p>
        </p:txBody>
      </p:sp>
    </p:spTree>
    <p:extLst>
      <p:ext uri="{BB962C8B-B14F-4D97-AF65-F5344CB8AC3E}">
        <p14:creationId xmlns:p14="http://schemas.microsoft.com/office/powerpoint/2010/main" val="3189931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verifying</a:t>
            </a:r>
            <a:r>
              <a:rPr lang="en-US" baseline="0" dirty="0"/>
              <a:t> the equality of debits and credits, the trial balance is used to prepare the financial statements. The account balances are taken directly from the trial balance to prepare the income statement, statement of retained earnings, and balance sheet. </a:t>
            </a:r>
          </a:p>
          <a:p>
            <a:endParaRPr lang="en-US" baseline="0" dirty="0"/>
          </a:p>
          <a:p>
            <a:endParaRPr lang="en-IN" dirty="0"/>
          </a:p>
          <a:p>
            <a:r>
              <a:rPr lang="en-IN" dirty="0"/>
              <a:t>Net Income on the income statement becomes Net income for two months on the statement of retained earnings. Retained Earnings, December 31, 2024 on the statement of retained earnings becomes Retained Earnings on the balance sheet.</a:t>
            </a:r>
          </a:p>
          <a:p>
            <a:r>
              <a:rPr lang="en-IN" dirty="0"/>
              <a:t>An income statement for Smart Touch Learning for two months ended December 31, 2024</a:t>
            </a:r>
          </a:p>
          <a:p>
            <a:r>
              <a:rPr lang="en-IN" dirty="0"/>
              <a:t>A table has 8 rows and 3 columns. The columns have the following headings from left to right. Accounts, Account Amount, Account Totals, . The row entries are as follows. Row 1. Accounts, Revenues:. Account Amount, Blank. Account Totals, Blank. Row 2. Accounts,  Service Revenue. Account Amount, Blank. Account Totals, $16,500. Row 3. Accounts, Expenses:. Account Amount, blank. Account Totals, Blank. Row 4. Accounts,  Salaries Expense. Account Amount, $3,600. Account Totals, Blank. Row 5. Accounts,  Rent Expense. Account Amount, 2000. Account Totals, Blank. Row 6. Accounts, Utilities Expense. Account Amount, 100. Account Totals, Blank. Row 7. Accounts,   Total Expenses. Account Amount, blank. Account Totals, 5700. Row 8. Accounts, Net Income. Account Amount, blank. Account Totals, $10,800 .</a:t>
            </a:r>
          </a:p>
          <a:p>
            <a:r>
              <a:rPr lang="en-IN" dirty="0"/>
              <a:t>A statement of retained earnings of Smart Touch Learning for two months ended December 31, 2024</a:t>
            </a:r>
          </a:p>
          <a:p>
            <a:r>
              <a:rPr lang="en-IN" dirty="0"/>
              <a:t>A table has 5 rows and 2 columns. The columns have the following headings from left to right. Accounts, Dollar amount. The row entries are as follows. Row 1. Accounts, Retained Earnings, November 1, 20 24. Dollar amount, $0. Row 2. Accounts, Net income for the two months. Dollar amount, 10800. Row 3. Accounts, Blank. Dollar amount, 10800. Row 4. Accounts, Dividends. Dollar amount, Negative 5,000 (shown within parenthesis). Row 5. Accounts, Retained Earnings, December 31, 20 24. Dollar amount, $5,800 . </a:t>
            </a:r>
          </a:p>
          <a:p>
            <a:r>
              <a:rPr lang="en-IN" dirty="0"/>
              <a:t>Balance sheet for Smart Touch Learning for December 31, 20 24</a:t>
            </a:r>
          </a:p>
          <a:p>
            <a:r>
              <a:rPr lang="en-IN" dirty="0"/>
              <a:t>A table has 11 rows and 4 columns. The columns have the following headings from left to right. Assets, Dollar amount, Liabilities, Dollar amount. The row entries are as follows. Row 1. Assets, Cash. Dollar amount, $12,200. Liabilities, Accounts Payable. Dollar amount, $200. Row 2. Assets, Accounts Receivable. Dollar amount, 1000. Liabilities, Utilities Payable. Dollar amount, 100. Row 3. Assets, Office Supplies. Dollar amount, 500. Liabilities, Unearned Revenue. Dollar amount, 600. Row 4. Assets, Prepaid Rent. Dollar amount, 3000. Liabilities, Notes Payable. Dollar amount, 60000. Row 5. Assets, Land. Dollar amount, 20000. Liabilities, Total Liabilities. Dollar amount, 60900. Row 6. Assets, Building. Dollar amount, 60000. Liabilities, blank. Dollar amount, blank. Row 7. Assets, Furniture. Dollar amount, 18000. Liabilities, blank. Dollar amount, blank. Row 8. Assets, Blank. Dollar amount, blank. Liabilities, blank. Dollar amount, blank. Row 9. Assets, Blank. Dollar amount, blank. Liabilities, blank. Dollar amount, blank. Row 10. Assets, Blank. Dollar amount, blank. Liabilities, blank. Dollar amount, blank. Row 11. Assets, Total Assets. Dollar amount, $114,700 . Liabilities, blank. Dollar amount, blank. </a:t>
            </a:r>
          </a:p>
          <a:p>
            <a:r>
              <a:rPr lang="en-IN" dirty="0"/>
              <a:t>Stockholders’ Equity:</a:t>
            </a:r>
          </a:p>
          <a:p>
            <a:r>
              <a:rPr lang="en-IN" dirty="0"/>
              <a:t>A table has 4 rows and 2 columns. The columns have the following headings from left to right. Account, Amount in dollars. The row entries are as follows. Row 1. Account, Common Stock. Amount in dollars, 48000. Row 2. Account, Retained Earnings. Amount in dollars, 5800. Row 3. Account, Total Stockholders’ Equity. Amount in dollars, 53800. Row 4. Account, Total Liabilities and Stockholders’ Equity. Amount in dollars, $114,700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54</a:t>
            </a:fld>
            <a:endParaRPr lang="en-US" dirty="0"/>
          </a:p>
        </p:txBody>
      </p:sp>
    </p:spTree>
    <p:extLst>
      <p:ext uri="{BB962C8B-B14F-4D97-AF65-F5344CB8AC3E}">
        <p14:creationId xmlns:p14="http://schemas.microsoft.com/office/powerpoint/2010/main" val="19530491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 the debits and</a:t>
            </a:r>
            <a:r>
              <a:rPr lang="en-US" baseline="0" dirty="0"/>
              <a:t> credits are not equal, an error exists. Balance errors can be located by performing a search on the trial balance for any missing accounts. Dividing the difference between total debits and credits by 2 locates doubling errors, which occur when a debit is treated as a credit or vice versa.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Transposition errors (e.g., when an amount was recorded as $2,100 instead of $1,200) may exist when there is an out-of-balance error. If the result is evenly divisibly by 9, the error may be a transposition or slide error, such as recording $1,000 instead of $100.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55</a:t>
            </a:fld>
            <a:endParaRPr lang="en-US" dirty="0"/>
          </a:p>
        </p:txBody>
      </p:sp>
    </p:spTree>
    <p:extLst>
      <p:ext uri="{BB962C8B-B14F-4D97-AF65-F5344CB8AC3E}">
        <p14:creationId xmlns:p14="http://schemas.microsoft.com/office/powerpoint/2010/main" val="4038164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56</a:t>
            </a:fld>
            <a:endParaRPr lang="en-US" dirty="0"/>
          </a:p>
        </p:txBody>
      </p:sp>
    </p:spTree>
    <p:extLst>
      <p:ext uri="{BB962C8B-B14F-4D97-AF65-F5344CB8AC3E}">
        <p14:creationId xmlns:p14="http://schemas.microsoft.com/office/powerpoint/2010/main" val="499371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debt ratio is used to evaluate</a:t>
            </a:r>
            <a:r>
              <a:rPr lang="en-US" baseline="0" dirty="0"/>
              <a:t> a business’s ability to pay its debts. The debt ratio shows the proportion of assets financed with debt. Companies with a high percentage of liabilities are at greater risk of default, meaning they would be unable to pay their creditors.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57</a:t>
            </a:fld>
            <a:endParaRPr lang="en-US" dirty="0"/>
          </a:p>
        </p:txBody>
      </p:sp>
    </p:spTree>
    <p:extLst>
      <p:ext uri="{BB962C8B-B14F-4D97-AF65-F5344CB8AC3E}">
        <p14:creationId xmlns:p14="http://schemas.microsoft.com/office/powerpoint/2010/main" val="30705428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debt ratio of 55.7% means that more than half of the assets of Kohl’s Corporation are financed with debt. The other 44.3% (100% - 55.7%) are financed by stockholders of the corporation. The debt ratio indicates the risk of a company. The higher the debt ratio, the higher the risk. All liabilities must eventually be paid, and the debt ratio is one indication of the ability of the company to fulfill these obligations.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58</a:t>
            </a:fld>
            <a:endParaRPr lang="en-US" dirty="0"/>
          </a:p>
        </p:txBody>
      </p:sp>
    </p:spTree>
    <p:extLst>
      <p:ext uri="{BB962C8B-B14F-4D97-AF65-F5344CB8AC3E}">
        <p14:creationId xmlns:p14="http://schemas.microsoft.com/office/powerpoint/2010/main" val="22545891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59</a:t>
            </a:fld>
            <a:endParaRPr lang="en-US" dirty="0"/>
          </a:p>
        </p:txBody>
      </p:sp>
    </p:spTree>
    <p:extLst>
      <p:ext uri="{BB962C8B-B14F-4D97-AF65-F5344CB8AC3E}">
        <p14:creationId xmlns:p14="http://schemas.microsoft.com/office/powerpoint/2010/main" val="537282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Assets are something the business owns or has control of</a:t>
            </a:r>
            <a:r>
              <a:rPr lang="en-US" baseline="0" dirty="0"/>
              <a:t> that has value. Assets are economic resources that are expected to benefit the business in the future. Many examples were introduced in Chapter 1, such as Cash, Accounts Receivable, Equipment, Building, and Land. Accounts Receivable represent a customer’s promise to pay monies in the future for services or goods already provided. Equipment, Furniture, Fixtures, and Land are assets used by businesses in operations. </a:t>
            </a:r>
          </a:p>
          <a:p>
            <a:endParaRPr lang="en-US" baseline="0" dirty="0"/>
          </a:p>
          <a:p>
            <a:r>
              <a:rPr lang="en-US" dirty="0"/>
              <a:t>Two</a:t>
            </a:r>
            <a:r>
              <a:rPr lang="en-US" baseline="0" dirty="0"/>
              <a:t> new assets introduced are Notes Receivable and Prepaid Expenses. Notes Receivable represents a promise by a customer to pay a fixed amount of money along with interest on a specific date. Generally, Notes Receivable require a formal promissory note which includes a stated interest rate. </a:t>
            </a:r>
          </a:p>
          <a:p>
            <a:endParaRPr lang="en-US" baseline="0" dirty="0"/>
          </a:p>
          <a:p>
            <a:r>
              <a:rPr lang="en-US" baseline="0" dirty="0"/>
              <a:t>Prepaid Expenses are expenses paid in advance that are expected to benefit the business in the future. Examples of Prepaid Expenses include Prepaid Rent, Prepaid Insurance, and Office Supplies.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140626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liability is a debt, something that the business owes.</a:t>
            </a:r>
            <a:r>
              <a:rPr lang="en-US" baseline="0" dirty="0"/>
              <a:t> A business generally has fewer liabilities than asset accounts. A payable involves a future payment of cash. </a:t>
            </a:r>
          </a:p>
          <a:p>
            <a:endParaRPr lang="en-US" baseline="0" dirty="0"/>
          </a:p>
          <a:p>
            <a:r>
              <a:rPr lang="en-US" baseline="0" dirty="0"/>
              <a:t>A note payable is a written promise made by the business to pay a liability in the future and generally includes interest. An accrued liability is an amount owed for goods or services provided but not yet paid by the business. Unearned revenue occurs when a company receives cash from a customer before the business provides the goods or services.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1017858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stockholders’ claim to the assets of the business is called equity or stockholders’ equity. A company has separate accounts</a:t>
            </a:r>
            <a:r>
              <a:rPr lang="en-US" baseline="0" dirty="0"/>
              <a:t> for each element of equity. Equity is increased for Common Stock and Revenues and decreased for Dividends and Expenses.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418841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Exhibit F:2-4 shows the chart of accounts for Smart Touch Learning. A chart</a:t>
            </a:r>
            <a:r>
              <a:rPr lang="en-US" baseline="0" dirty="0"/>
              <a:t> of accounts is used to organize a company’s accounts. A chart of accounts lists all company accounts along with the account numbers. Account numbers are just shorthand versions of the account names. Each account has an individual account number, similar to how Social Security numbers are unique to each of us. The chart of accounts varies from business to business, though most account names are common to all companies.</a:t>
            </a:r>
          </a:p>
          <a:p>
            <a:pPr eaLnBrk="1" hangingPunct="1">
              <a:spcBef>
                <a:spcPct val="0"/>
              </a:spcBef>
            </a:pPr>
            <a:endParaRPr lang="en-US" baseline="0" dirty="0"/>
          </a:p>
          <a:p>
            <a:pPr eaLnBrk="1" hangingPunct="1">
              <a:spcBef>
                <a:spcPct val="0"/>
              </a:spcBef>
            </a:pPr>
            <a:r>
              <a:rPr lang="en-US" baseline="0" dirty="0"/>
              <a:t>In addition to a chart of accounts, companies need a way to show all of the increases and decreases in each account along with their balances. A ledger is used to complete this task. A ledger is a collection of all the accounts, the changes in those accounts, and their balances. A ledger provides more detail than a chart of accounts. </a:t>
            </a:r>
          </a:p>
          <a:p>
            <a:pPr eaLnBrk="1" hangingPunct="1">
              <a:spcBef>
                <a:spcPct val="0"/>
              </a:spcBef>
            </a:pPr>
            <a:endParaRPr lang="en-US" baseline="0" dirty="0"/>
          </a:p>
          <a:p>
            <a:pPr eaLnBrk="1" hangingPunct="1">
              <a:spcBef>
                <a:spcPct val="0"/>
              </a:spcBef>
            </a:pPr>
            <a:r>
              <a:rPr lang="en-IN" dirty="0"/>
              <a:t>Balance Sheet Account, Assets: 101, cash; 111, Accounts Receivable; 121, Notes receivable; 141, Office supplies; 151, Furniture; 171, Building; 191, Land. Balance Sheet Account, Liabilities: 201, Accounts Payable; 211, Salaries payable; 221, Interest payable; 231, Unearned Revenue; 241, Notes Payable. Balance Sheet Account, Equity: 301, Common Stock; 311, Retained Earnings; 321 Dividends. Income statement Account (Part of Equity), Revenues: 401, Service Revenue; 411, Interest Revenue. Income Statement Account (Part of Equity), Expenses: 501, Rent Expense; 511, Salaries Expense; 521, Utilities Expense; 531, Advertising Expense.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3212582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8" name="Picture 7"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6434394"/>
            <a:ext cx="918000" cy="279915"/>
          </a:xfrm>
          <a:prstGeom prst="rect">
            <a:avLst/>
          </a:prstGeom>
        </p:spPr>
      </p:pic>
      <p:sp>
        <p:nvSpPr>
          <p:cNvPr id="11" name="TextBox 10">
            <a:extLst>
              <a:ext uri="{FF2B5EF4-FFF2-40B4-BE49-F238E27FC236}">
                <a16:creationId xmlns:a16="http://schemas.microsoft.com/office/drawing/2014/main" id="{92BF37D6-DBC2-D544-99A7-9641A7A8D444}"/>
              </a:ext>
            </a:extLst>
          </p:cNvPr>
          <p:cNvSpPr txBox="1"/>
          <p:nvPr userDrawn="1"/>
        </p:nvSpPr>
        <p:spPr>
          <a:xfrm>
            <a:off x="2802148" y="6426678"/>
            <a:ext cx="6019800"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6"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7" name="Content Placeholder 2"/>
          <p:cNvSpPr>
            <a:spLocks noGrp="1"/>
          </p:cNvSpPr>
          <p:nvPr>
            <p:ph idx="1"/>
          </p:nvPr>
        </p:nvSpPr>
        <p:spPr>
          <a:xfrm>
            <a:off x="457200" y="1600201"/>
            <a:ext cx="8229600" cy="914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57200" y="2667000"/>
            <a:ext cx="3886200" cy="2438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419600" y="2667000"/>
            <a:ext cx="4267200" cy="243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4" name="Date Placeholder 1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15" name="Slide Number Placeholder 14"/>
          <p:cNvSpPr>
            <a:spLocks noGrp="1"/>
          </p:cNvSpPr>
          <p:nvPr>
            <p:ph type="sldNum" sz="quarter" idx="11"/>
          </p:nvPr>
        </p:nvSpPr>
        <p:spPr/>
        <p:txBody>
          <a:bodyPr/>
          <a:lstStyle/>
          <a:p>
            <a:fld id="{200B2350-5261-4F5C-9DF5-EF0D264FC8D2}"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BA44ADB1-FC34-9A46-9404-3FB2D9AD088D}"/>
              </a:ext>
            </a:extLst>
          </p:cNvPr>
          <p:cNvSpPr txBox="1"/>
          <p:nvPr userDrawn="1"/>
        </p:nvSpPr>
        <p:spPr>
          <a:xfrm>
            <a:off x="93969" y="6434394"/>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3" name="Content Placeholder 2"/>
          <p:cNvSpPr>
            <a:spLocks noGrp="1"/>
          </p:cNvSpPr>
          <p:nvPr>
            <p:ph sz="quarter" idx="18"/>
          </p:nvPr>
        </p:nvSpPr>
        <p:spPr>
          <a:xfrm>
            <a:off x="5029200" y="4745038"/>
            <a:ext cx="3657600" cy="1057275"/>
          </a:xfrm>
        </p:spPr>
        <p:txBody>
          <a:bodyPr/>
          <a:lstStyle>
            <a:lvl1pPr marL="101600" indent="0">
              <a:buNone/>
              <a:defRPr sz="1800">
                <a:latin typeface="+mn-lt"/>
              </a:defRPr>
            </a:lvl1pPr>
            <a:lvl2pPr marL="558800" indent="0">
              <a:buNone/>
              <a:defRPr sz="1800">
                <a:latin typeface="+mn-lt"/>
              </a:defRPr>
            </a:lvl2pPr>
            <a:lvl3pPr marL="1016000" indent="0">
              <a:buNone/>
              <a:defRPr sz="1800">
                <a:latin typeface="+mn-lt"/>
              </a:defRPr>
            </a:lvl3pPr>
            <a:lvl4pPr marL="1473200" indent="0">
              <a:buNone/>
              <a:defRPr sz="1800">
                <a:latin typeface="+mn-lt"/>
              </a:defRPr>
            </a:lvl4pPr>
            <a:lvl5pPr marL="1930400" indent="0">
              <a:buNone/>
              <a:defRPr sz="1800">
                <a:latin typeface="+mn-lt"/>
              </a:defRPr>
            </a:lvl5pPr>
          </a:lstStyle>
          <a:p>
            <a:pPr lvl="0"/>
            <a:endParaRPr lang="en-IN" dirty="0"/>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893761"/>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247297366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8" name="Picture 7"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6434394"/>
            <a:ext cx="918000" cy="279915"/>
          </a:xfrm>
          <a:prstGeom prst="rect">
            <a:avLst/>
          </a:prstGeom>
        </p:spPr>
      </p:pic>
      <p:sp>
        <p:nvSpPr>
          <p:cNvPr id="11" name="TextBox 10">
            <a:extLst>
              <a:ext uri="{FF2B5EF4-FFF2-40B4-BE49-F238E27FC236}">
                <a16:creationId xmlns:a16="http://schemas.microsoft.com/office/drawing/2014/main" id="{92BF37D6-DBC2-D544-99A7-9641A7A8D444}"/>
              </a:ext>
            </a:extLst>
          </p:cNvPr>
          <p:cNvSpPr txBox="1"/>
          <p:nvPr userDrawn="1"/>
        </p:nvSpPr>
        <p:spPr>
          <a:xfrm>
            <a:off x="2802148" y="6426678"/>
            <a:ext cx="6019800"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123230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600" y="6434394"/>
            <a:ext cx="918000" cy="279915"/>
          </a:xfrm>
          <a:prstGeom prst="rect">
            <a:avLst/>
          </a:prstGeom>
        </p:spPr>
      </p:pic>
      <p:sp>
        <p:nvSpPr>
          <p:cNvPr id="3" name="Text Placeholder 2">
            <a:extLst>
              <a:ext uri="{FF2B5EF4-FFF2-40B4-BE49-F238E27FC236}">
                <a16:creationId xmlns:a16="http://schemas.microsoft.com/office/drawing/2014/main" id="{4483E941-C8EF-40B7-982E-851A04B9E9C9}"/>
              </a:ext>
            </a:extLst>
          </p:cNvPr>
          <p:cNvSpPr>
            <a:spLocks noGrp="1"/>
          </p:cNvSpPr>
          <p:nvPr>
            <p:ph type="body" sz="quarter" idx="16"/>
          </p:nvPr>
        </p:nvSpPr>
        <p:spPr>
          <a:xfrm>
            <a:off x="457200" y="1295400"/>
            <a:ext cx="8229600" cy="304800"/>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292726994"/>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42831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9527424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94541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600" y="6434394"/>
            <a:ext cx="918000" cy="279915"/>
          </a:xfrm>
          <a:prstGeom prst="rect">
            <a:avLst/>
          </a:prstGeom>
        </p:spPr>
      </p:pic>
      <p:sp>
        <p:nvSpPr>
          <p:cNvPr id="3" name="Text Placeholder 2">
            <a:extLst>
              <a:ext uri="{FF2B5EF4-FFF2-40B4-BE49-F238E27FC236}">
                <a16:creationId xmlns:a16="http://schemas.microsoft.com/office/drawing/2014/main" id="{4483E941-C8EF-40B7-982E-851A04B9E9C9}"/>
              </a:ext>
            </a:extLst>
          </p:cNvPr>
          <p:cNvSpPr>
            <a:spLocks noGrp="1"/>
          </p:cNvSpPr>
          <p:nvPr>
            <p:ph type="body" sz="quarter" idx="16"/>
          </p:nvPr>
        </p:nvSpPr>
        <p:spPr>
          <a:xfrm>
            <a:off x="457200" y="1295400"/>
            <a:ext cx="8229600" cy="304800"/>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98106283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099949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AA0871A6-BBE3-FC4E-9F1E-B79C307B3810}"/>
              </a:ext>
            </a:extLst>
          </p:cNvPr>
          <p:cNvSpPr txBox="1"/>
          <p:nvPr userDrawn="1"/>
        </p:nvSpPr>
        <p:spPr>
          <a:xfrm>
            <a:off x="93969" y="6434394"/>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2065436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62732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858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573551"/>
            <a:ext cx="8229600" cy="77925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429000"/>
            <a:ext cx="82296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Content Placeholder 9"/>
          <p:cNvSpPr>
            <a:spLocks noGrp="1"/>
          </p:cNvSpPr>
          <p:nvPr>
            <p:ph sz="quarter" idx="15"/>
          </p:nvPr>
        </p:nvSpPr>
        <p:spPr>
          <a:xfrm>
            <a:off x="457200" y="4343400"/>
            <a:ext cx="82296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p:cNvSpPr>
            <a:spLocks noGrp="1"/>
          </p:cNvSpPr>
          <p:nvPr>
            <p:ph sz="quarter" idx="16"/>
          </p:nvPr>
        </p:nvSpPr>
        <p:spPr>
          <a:xfrm>
            <a:off x="457200" y="5257800"/>
            <a:ext cx="82296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723164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6"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7" name="Content Placeholder 2"/>
          <p:cNvSpPr>
            <a:spLocks noGrp="1"/>
          </p:cNvSpPr>
          <p:nvPr>
            <p:ph idx="1"/>
          </p:nvPr>
        </p:nvSpPr>
        <p:spPr>
          <a:xfrm>
            <a:off x="457200" y="1600201"/>
            <a:ext cx="8229600" cy="914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57200" y="2667000"/>
            <a:ext cx="3886200" cy="2438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419600" y="2667000"/>
            <a:ext cx="4267200" cy="243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5925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4" name="Date Placeholder 1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15" name="Slide Number Placeholder 14"/>
          <p:cNvSpPr>
            <a:spLocks noGrp="1"/>
          </p:cNvSpPr>
          <p:nvPr>
            <p:ph type="sldNum" sz="quarter" idx="11"/>
          </p:nvPr>
        </p:nvSpPr>
        <p:spPr/>
        <p:txBody>
          <a:bodyPr/>
          <a:lstStyle/>
          <a:p>
            <a:fld id="{200B2350-5261-4F5C-9DF5-EF0D264FC8D2}"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39600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846761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BA44ADB1-FC34-9A46-9404-3FB2D9AD088D}"/>
              </a:ext>
            </a:extLst>
          </p:cNvPr>
          <p:cNvSpPr txBox="1"/>
          <p:nvPr userDrawn="1"/>
        </p:nvSpPr>
        <p:spPr>
          <a:xfrm>
            <a:off x="93969" y="6434394"/>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34621442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3220837494"/>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3" name="Content Placeholder 2"/>
          <p:cNvSpPr>
            <a:spLocks noGrp="1"/>
          </p:cNvSpPr>
          <p:nvPr>
            <p:ph sz="quarter" idx="18"/>
          </p:nvPr>
        </p:nvSpPr>
        <p:spPr>
          <a:xfrm>
            <a:off x="5029200" y="4745038"/>
            <a:ext cx="3657600" cy="1057275"/>
          </a:xfrm>
        </p:spPr>
        <p:txBody>
          <a:bodyPr/>
          <a:lstStyle>
            <a:lvl1pPr marL="101600" indent="0">
              <a:buNone/>
              <a:defRPr sz="1800">
                <a:latin typeface="+mn-lt"/>
              </a:defRPr>
            </a:lvl1pPr>
            <a:lvl2pPr marL="558800" indent="0">
              <a:buNone/>
              <a:defRPr sz="1800">
                <a:latin typeface="+mn-lt"/>
              </a:defRPr>
            </a:lvl2pPr>
            <a:lvl3pPr marL="1016000" indent="0">
              <a:buNone/>
              <a:defRPr sz="1800">
                <a:latin typeface="+mn-lt"/>
              </a:defRPr>
            </a:lvl3pPr>
            <a:lvl4pPr marL="1473200" indent="0">
              <a:buNone/>
              <a:defRPr sz="1800">
                <a:latin typeface="+mn-lt"/>
              </a:defRPr>
            </a:lvl4pPr>
            <a:lvl5pPr marL="1930400" indent="0">
              <a:buNone/>
              <a:defRPr sz="1800">
                <a:latin typeface="+mn-lt"/>
              </a:defRPr>
            </a:lvl5pPr>
          </a:lstStyle>
          <a:p>
            <a:pPr lvl="0"/>
            <a:endParaRPr lang="en-IN" dirty="0"/>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893761"/>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332890262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AA0871A6-BBE3-FC4E-9F1E-B79C307B3810}"/>
              </a:ext>
            </a:extLst>
          </p:cNvPr>
          <p:cNvSpPr txBox="1"/>
          <p:nvPr userDrawn="1"/>
        </p:nvSpPr>
        <p:spPr>
          <a:xfrm>
            <a:off x="93969" y="6434394"/>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858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573551"/>
            <a:ext cx="8229600" cy="77925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429000"/>
            <a:ext cx="82296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Content Placeholder 9"/>
          <p:cNvSpPr>
            <a:spLocks noGrp="1"/>
          </p:cNvSpPr>
          <p:nvPr>
            <p:ph sz="quarter" idx="15"/>
          </p:nvPr>
        </p:nvSpPr>
        <p:spPr>
          <a:xfrm>
            <a:off x="457200" y="4343400"/>
            <a:ext cx="82296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p:cNvSpPr>
            <a:spLocks noGrp="1"/>
          </p:cNvSpPr>
          <p:nvPr>
            <p:ph sz="quarter" idx="16"/>
          </p:nvPr>
        </p:nvSpPr>
        <p:spPr>
          <a:xfrm>
            <a:off x="457200" y="5257800"/>
            <a:ext cx="82296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31748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jp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61" r:id="rId3"/>
    <p:sldLayoutId id="2147483656" r:id="rId4"/>
    <p:sldLayoutId id="2147483650" r:id="rId5"/>
    <p:sldLayoutId id="2147483659" r:id="rId6"/>
    <p:sldLayoutId id="2147483658" r:id="rId7"/>
    <p:sldLayoutId id="2147483660" r:id="rId8"/>
    <p:sldLayoutId id="2147483664" r:id="rId9"/>
    <p:sldLayoutId id="2147483662" r:id="rId10"/>
    <p:sldLayoutId id="2147483651" r:id="rId11"/>
    <p:sldLayoutId id="2147483654" r:id="rId12"/>
    <p:sldLayoutId id="2147483655" r:id="rId13"/>
    <p:sldLayoutId id="2147483665" r:id="rId14"/>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10" name="TextBox 9">
            <a:extLst>
              <a:ext uri="{FF2B5EF4-FFF2-40B4-BE49-F238E27FC236}">
                <a16:creationId xmlns:a16="http://schemas.microsoft.com/office/drawing/2014/main" id="{381127D6-BC77-C04D-B348-7BA4ED29859E}"/>
              </a:ext>
            </a:extLst>
          </p:cNvPr>
          <p:cNvSpPr txBox="1"/>
          <p:nvPr userDrawn="1"/>
        </p:nvSpPr>
        <p:spPr>
          <a:xfrm>
            <a:off x="2799217" y="6425672"/>
            <a:ext cx="6060062"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2021 Pearson Education, Inc. All Rights Reserved</a:t>
            </a:r>
          </a:p>
        </p:txBody>
      </p:sp>
      <p:pic>
        <p:nvPicPr>
          <p:cNvPr id="12" name="Picture Placeholder 21" descr="Pearson Logo">
            <a:extLst>
              <a:ext uri="{FF2B5EF4-FFF2-40B4-BE49-F238E27FC236}">
                <a16:creationId xmlns:a16="http://schemas.microsoft.com/office/drawing/2014/main" id="{463657D3-0029-4FB6-A24C-CAB832988B4E}"/>
              </a:ext>
            </a:extLst>
          </p:cNvPr>
          <p:cNvPicPr>
            <a:picLocks noChangeAspect="1"/>
          </p:cNvPicPr>
          <p:nvPr userDrawn="1"/>
        </p:nvPicPr>
        <p:blipFill>
          <a:blip r:embed="rId17"/>
          <a:srcRect t="22152" b="22152"/>
          <a:stretch>
            <a:fillRect/>
          </a:stretch>
        </p:blipFill>
        <p:spPr>
          <a:xfrm>
            <a:off x="315677" y="6420639"/>
            <a:ext cx="1176574" cy="296443"/>
          </a:xfrm>
          <a:prstGeom prst="rect">
            <a:avLst/>
          </a:prstGeom>
        </p:spPr>
      </p:pic>
    </p:spTree>
    <p:extLst>
      <p:ext uri="{BB962C8B-B14F-4D97-AF65-F5344CB8AC3E}">
        <p14:creationId xmlns:p14="http://schemas.microsoft.com/office/powerpoint/2010/main" val="410908713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wmf"/></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60.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8.xml"/><Relationship Id="rId1" Type="http://schemas.openxmlformats.org/officeDocument/2006/relationships/slideLayout" Target="../slideLayouts/slideLayout22.xml"/><Relationship Id="rId4" Type="http://schemas.openxmlformats.org/officeDocument/2006/relationships/image" Target="../media/image61.wmf"/></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8.xml"/><Relationship Id="rId4" Type="http://schemas.openxmlformats.org/officeDocument/2006/relationships/image" Target="../media/image6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Horngren’s Financial &amp; Managerial Accounting</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t>Seventh Edition</a:t>
            </a:r>
            <a:endParaRPr lang="en-IN" dirty="0"/>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4717208" y="2216727"/>
            <a:ext cx="3958480" cy="920878"/>
          </a:xfrm>
        </p:spPr>
        <p:txBody>
          <a:bodyPr/>
          <a:lstStyle/>
          <a:p>
            <a:r>
              <a:rPr lang="en-US" altLang="en-US" dirty="0"/>
              <a:t>Chapter 2</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4895509" y="3371836"/>
            <a:ext cx="3761773" cy="867654"/>
          </a:xfrm>
        </p:spPr>
        <p:txBody>
          <a:bodyPr/>
          <a:lstStyle/>
          <a:p>
            <a:pPr>
              <a:defRPr/>
            </a:pPr>
            <a:r>
              <a:rPr lang="en-US" dirty="0"/>
              <a:t>Recording Business Transactions</a:t>
            </a:r>
          </a:p>
        </p:txBody>
      </p:sp>
      <p:pic>
        <p:nvPicPr>
          <p:cNvPr id="9" name="Picture 8" descr="Front Cover: Horngren’s Financial &amp; Managerial Accounting Seventh Edition&#10;by Miller-Nobles and Mattison.">
            <a:extLst>
              <a:ext uri="{FF2B5EF4-FFF2-40B4-BE49-F238E27FC236}">
                <a16:creationId xmlns:a16="http://schemas.microsoft.com/office/drawing/2014/main" id="{C6BCD17F-1B3E-1D4B-BB2E-2D0CACDCB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140" y="1694933"/>
            <a:ext cx="3707648" cy="4597484"/>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288" y="6448300"/>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2021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197271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0AAE7-1059-EB47-87E8-9AB62616E957}"/>
              </a:ext>
            </a:extLst>
          </p:cNvPr>
          <p:cNvSpPr>
            <a:spLocks noGrp="1"/>
          </p:cNvSpPr>
          <p:nvPr>
            <p:ph type="title"/>
          </p:nvPr>
        </p:nvSpPr>
        <p:spPr/>
        <p:txBody>
          <a:bodyPr/>
          <a:lstStyle/>
          <a:p>
            <a:r>
              <a:rPr lang="en-US" dirty="0"/>
              <a:t>Data Analytics in Accounting</a:t>
            </a:r>
          </a:p>
        </p:txBody>
      </p:sp>
      <p:sp>
        <p:nvSpPr>
          <p:cNvPr id="6" name="Content Placeholder 5">
            <a:extLst>
              <a:ext uri="{FF2B5EF4-FFF2-40B4-BE49-F238E27FC236}">
                <a16:creationId xmlns:a16="http://schemas.microsoft.com/office/drawing/2014/main" id="{580B0F70-B185-BD41-867C-5690864AE7FD}"/>
              </a:ext>
            </a:extLst>
          </p:cNvPr>
          <p:cNvSpPr>
            <a:spLocks noGrp="1"/>
          </p:cNvSpPr>
          <p:nvPr>
            <p:ph idx="1"/>
          </p:nvPr>
        </p:nvSpPr>
        <p:spPr/>
        <p:txBody>
          <a:bodyPr/>
          <a:lstStyle/>
          <a:p>
            <a:r>
              <a:rPr lang="en-US" sz="2400" dirty="0"/>
              <a:t>The number of accounts in a company’s chart of accounts depends on its size, complexity, number of locations, and activities.</a:t>
            </a:r>
          </a:p>
          <a:p>
            <a:r>
              <a:rPr lang="en-US" sz="2400" dirty="0"/>
              <a:t>The chart of accounts can be used to:</a:t>
            </a:r>
          </a:p>
          <a:p>
            <a:pPr lvl="1"/>
            <a:r>
              <a:rPr lang="en-US" sz="2400" dirty="0"/>
              <a:t>process transactions and business activities</a:t>
            </a:r>
          </a:p>
          <a:p>
            <a:pPr lvl="1"/>
            <a:r>
              <a:rPr lang="en-US" sz="2400" dirty="0"/>
              <a:t>analyze accounting data</a:t>
            </a:r>
          </a:p>
          <a:p>
            <a:pPr lvl="1"/>
            <a:r>
              <a:rPr lang="en-US" sz="2400" dirty="0"/>
              <a:t>compare prior period amounts to current year</a:t>
            </a:r>
          </a:p>
          <a:p>
            <a:pPr lvl="1"/>
            <a:r>
              <a:rPr lang="en-US" sz="2400" dirty="0"/>
              <a:t>identify errors</a:t>
            </a:r>
          </a:p>
          <a:p>
            <a:pPr lvl="1"/>
            <a:r>
              <a:rPr lang="en-US" sz="2400" dirty="0"/>
              <a:t>track changes in accounts</a:t>
            </a:r>
          </a:p>
        </p:txBody>
      </p:sp>
    </p:spTree>
    <p:extLst>
      <p:ext uri="{BB962C8B-B14F-4D97-AF65-F5344CB8AC3E}">
        <p14:creationId xmlns:p14="http://schemas.microsoft.com/office/powerpoint/2010/main" val="3161590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2.2</a:t>
            </a:r>
          </a:p>
        </p:txBody>
      </p:sp>
      <p:sp>
        <p:nvSpPr>
          <p:cNvPr id="3" name="Content Placeholder 2"/>
          <p:cNvSpPr>
            <a:spLocks noGrp="1"/>
          </p:cNvSpPr>
          <p:nvPr>
            <p:ph idx="1"/>
          </p:nvPr>
        </p:nvSpPr>
        <p:spPr>
          <a:xfrm>
            <a:off x="457200" y="1600200"/>
            <a:ext cx="3200400" cy="2819400"/>
          </a:xfrm>
        </p:spPr>
        <p:txBody>
          <a:bodyPr/>
          <a:lstStyle/>
          <a:p>
            <a:pPr marL="0" indent="0">
              <a:buNone/>
            </a:pPr>
            <a:r>
              <a:rPr lang="en-US" sz="2800" dirty="0"/>
              <a:t>Define debits, credits, and normal account balances using double-entry accounting and T-accounts</a:t>
            </a:r>
          </a:p>
        </p:txBody>
      </p:sp>
      <p:pic>
        <p:nvPicPr>
          <p:cNvPr id="6" name="Content Placeholder 5" descr="A magnifying glass"/>
          <p:cNvPicPr>
            <a:picLocks noGrp="1" noChangeAspect="1"/>
          </p:cNvPicPr>
          <p:nvPr>
            <p:ph idx="13"/>
          </p:nvPr>
        </p:nvPicPr>
        <p:blipFill>
          <a:blip r:embed="rId3"/>
          <a:stretch>
            <a:fillRect/>
          </a:stretch>
        </p:blipFill>
        <p:spPr>
          <a:xfrm>
            <a:off x="4824406" y="2587752"/>
            <a:ext cx="3639627" cy="1981372"/>
          </a:xfrm>
          <a:prstGeom prst="rect">
            <a:avLst/>
          </a:prstGeom>
        </p:spPr>
      </p:pic>
    </p:spTree>
    <p:extLst>
      <p:ext uri="{BB962C8B-B14F-4D97-AF65-F5344CB8AC3E}">
        <p14:creationId xmlns:p14="http://schemas.microsoft.com/office/powerpoint/2010/main" val="68136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What Is Double-Entry Accounting?</a:t>
            </a:r>
          </a:p>
        </p:txBody>
      </p:sp>
      <p:sp>
        <p:nvSpPr>
          <p:cNvPr id="3" name="Content Placeholder 2"/>
          <p:cNvSpPr>
            <a:spLocks noGrp="1"/>
          </p:cNvSpPr>
          <p:nvPr>
            <p:ph idx="1"/>
          </p:nvPr>
        </p:nvSpPr>
        <p:spPr>
          <a:xfrm>
            <a:off x="457200" y="1600201"/>
            <a:ext cx="8229600" cy="3276600"/>
          </a:xfrm>
        </p:spPr>
        <p:txBody>
          <a:bodyPr/>
          <a:lstStyle/>
          <a:p>
            <a:r>
              <a:rPr lang="en-US" sz="2400" dirty="0"/>
              <a:t>Transactions always involve at least two accounts.</a:t>
            </a:r>
          </a:p>
          <a:p>
            <a:r>
              <a:rPr lang="en-US" sz="2400" dirty="0"/>
              <a:t>Accounting uses the </a:t>
            </a:r>
            <a:r>
              <a:rPr lang="en-US" sz="2400" b="1" dirty="0"/>
              <a:t>double-entry system </a:t>
            </a:r>
            <a:r>
              <a:rPr lang="en-US" sz="2400" dirty="0"/>
              <a:t>to record the dual effects of each transaction.</a:t>
            </a:r>
          </a:p>
          <a:p>
            <a:pPr lvl="1"/>
            <a:r>
              <a:rPr lang="en-US" sz="2400" dirty="0"/>
              <a:t>For example, office supplies are purchased for cash requiring an increase in Office Supplies and a decrease in Cash.</a:t>
            </a:r>
          </a:p>
        </p:txBody>
      </p:sp>
    </p:spTree>
    <p:extLst>
      <p:ext uri="{BB962C8B-B14F-4D97-AF65-F5344CB8AC3E}">
        <p14:creationId xmlns:p14="http://schemas.microsoft.com/office/powerpoint/2010/main" val="4143065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T-Account</a:t>
            </a:r>
          </a:p>
        </p:txBody>
      </p:sp>
      <p:sp>
        <p:nvSpPr>
          <p:cNvPr id="3" name="Content Placeholder 2"/>
          <p:cNvSpPr>
            <a:spLocks noGrp="1"/>
          </p:cNvSpPr>
          <p:nvPr>
            <p:ph idx="1"/>
          </p:nvPr>
        </p:nvSpPr>
        <p:spPr>
          <a:xfrm>
            <a:off x="457200" y="1600201"/>
            <a:ext cx="8229600" cy="1371600"/>
          </a:xfrm>
        </p:spPr>
        <p:txBody>
          <a:bodyPr/>
          <a:lstStyle/>
          <a:p>
            <a:r>
              <a:rPr lang="en-US" sz="2400" dirty="0"/>
              <a:t>A shortened form of the ledger is called the </a:t>
            </a:r>
            <a:r>
              <a:rPr lang="en-US" sz="2400" b="1" dirty="0"/>
              <a:t>T-account.</a:t>
            </a:r>
          </a:p>
          <a:p>
            <a:pPr lvl="1"/>
            <a:r>
              <a:rPr lang="en-US" sz="2400" dirty="0"/>
              <a:t>The left side of the T-account is called the </a:t>
            </a:r>
            <a:r>
              <a:rPr lang="en-US" sz="2400" b="1" dirty="0"/>
              <a:t>debit.</a:t>
            </a:r>
          </a:p>
          <a:p>
            <a:pPr lvl="1"/>
            <a:r>
              <a:rPr lang="en-US" sz="2400" dirty="0"/>
              <a:t>The right side of the T-account is called a </a:t>
            </a:r>
            <a:r>
              <a:rPr lang="en-US" sz="2400" b="1" dirty="0"/>
              <a:t>credit.</a:t>
            </a:r>
            <a:endParaRPr lang="en-US" sz="2400" dirty="0"/>
          </a:p>
        </p:txBody>
      </p:sp>
      <p:pic>
        <p:nvPicPr>
          <p:cNvPr id="6" name="Content Placeholder 5" descr="A cash T account with debit and credit columns. The T account is set up with the account name, cash, above two sides separated by a vertical line. The left side is for debit (D R) and the right side is for credit (C R)."/>
          <p:cNvPicPr>
            <a:picLocks noGrp="1" noChangeAspect="1"/>
          </p:cNvPicPr>
          <p:nvPr>
            <p:ph idx="13"/>
          </p:nvPr>
        </p:nvPicPr>
        <p:blipFill>
          <a:blip r:embed="rId3"/>
          <a:stretch>
            <a:fillRect/>
          </a:stretch>
        </p:blipFill>
        <p:spPr>
          <a:xfrm>
            <a:off x="2005361" y="3291676"/>
            <a:ext cx="5133277" cy="1889924"/>
          </a:xfrm>
          <a:prstGeom prst="rect">
            <a:avLst/>
          </a:prstGeom>
        </p:spPr>
      </p:pic>
    </p:spTree>
    <p:extLst>
      <p:ext uri="{BB962C8B-B14F-4D97-AF65-F5344CB8AC3E}">
        <p14:creationId xmlns:p14="http://schemas.microsoft.com/office/powerpoint/2010/main" val="2338528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Increases and Decreases in the Accounts </a:t>
            </a:r>
            <a:r>
              <a:rPr lang="en-US" sz="2000" b="0" dirty="0">
                <a:solidFill>
                  <a:schemeClr val="bg2"/>
                </a:solidFill>
              </a:rPr>
              <a:t>(1 of 2)</a:t>
            </a:r>
            <a:endParaRPr lang="en-US" b="0" dirty="0">
              <a:solidFill>
                <a:schemeClr val="bg2"/>
              </a:solidFill>
            </a:endParaRPr>
          </a:p>
        </p:txBody>
      </p:sp>
      <p:sp>
        <p:nvSpPr>
          <p:cNvPr id="3" name="Content Placeholder 2"/>
          <p:cNvSpPr>
            <a:spLocks noGrp="1"/>
          </p:cNvSpPr>
          <p:nvPr>
            <p:ph idx="1"/>
          </p:nvPr>
        </p:nvSpPr>
        <p:spPr>
          <a:xfrm>
            <a:off x="457200" y="1600201"/>
            <a:ext cx="8229600" cy="838200"/>
          </a:xfrm>
        </p:spPr>
        <p:txBody>
          <a:bodyPr/>
          <a:lstStyle/>
          <a:p>
            <a:pPr marL="0" indent="0">
              <a:buNone/>
            </a:pPr>
            <a:r>
              <a:rPr lang="en-US" sz="2400" dirty="0"/>
              <a:t>How we record increases and decreases to an account is determined by the account type.</a:t>
            </a:r>
          </a:p>
        </p:txBody>
      </p:sp>
      <p:pic>
        <p:nvPicPr>
          <p:cNvPr id="6" name="Content Placeholder 5" descr="Accounting equation with associated T accounts.&#10;Assets = liabilities + equity&#10;• Assets: Debit = increase, credit = decrease&#10;• Liabilities: Debit = decrease, credit = increase&#10;• Equity: Debit = decrease, credit = increase&#10;"/>
          <p:cNvPicPr>
            <a:picLocks noGrp="1" noChangeAspect="1"/>
          </p:cNvPicPr>
          <p:nvPr>
            <p:ph idx="13"/>
          </p:nvPr>
        </p:nvPicPr>
        <p:blipFill>
          <a:blip r:embed="rId3"/>
          <a:stretch>
            <a:fillRect/>
          </a:stretch>
        </p:blipFill>
        <p:spPr>
          <a:xfrm>
            <a:off x="801297" y="2971800"/>
            <a:ext cx="7541406" cy="1493649"/>
          </a:xfrm>
          <a:prstGeom prst="rect">
            <a:avLst/>
          </a:prstGeom>
        </p:spPr>
      </p:pic>
    </p:spTree>
    <p:extLst>
      <p:ext uri="{BB962C8B-B14F-4D97-AF65-F5344CB8AC3E}">
        <p14:creationId xmlns:p14="http://schemas.microsoft.com/office/powerpoint/2010/main" val="156326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2"/>
                </a:solidFill>
              </a:rPr>
              <a:t>Increases and Decreases in the Accounts </a:t>
            </a:r>
            <a:r>
              <a:rPr lang="en-US" sz="2000" b="0" dirty="0">
                <a:solidFill>
                  <a:schemeClr val="bg2"/>
                </a:solidFill>
              </a:rPr>
              <a:t>(2 of 2)</a:t>
            </a:r>
            <a:endParaRPr lang="en-IN" dirty="0"/>
          </a:p>
        </p:txBody>
      </p:sp>
      <p:sp>
        <p:nvSpPr>
          <p:cNvPr id="6" name="Content Placeholder 5"/>
          <p:cNvSpPr>
            <a:spLocks noGrp="1"/>
          </p:cNvSpPr>
          <p:nvPr>
            <p:ph idx="1"/>
          </p:nvPr>
        </p:nvSpPr>
        <p:spPr>
          <a:xfrm>
            <a:off x="457200" y="1600201"/>
            <a:ext cx="3733800" cy="1524000"/>
          </a:xfrm>
        </p:spPr>
        <p:txBody>
          <a:bodyPr/>
          <a:lstStyle/>
          <a:p>
            <a:r>
              <a:rPr lang="en-US" sz="2400" dirty="0"/>
              <a:t>To increase the Cash account, a business would record a debit to Cash.</a:t>
            </a:r>
          </a:p>
        </p:txBody>
      </p:sp>
      <p:pic>
        <p:nvPicPr>
          <p:cNvPr id="11" name="Content Placeholder 10" descr="A cash T account includes the following. Left side, debit, 30,000. Right side, blank."/>
          <p:cNvPicPr>
            <a:picLocks noGrp="1" noChangeAspect="1"/>
          </p:cNvPicPr>
          <p:nvPr>
            <p:ph idx="13"/>
          </p:nvPr>
        </p:nvPicPr>
        <p:blipFill>
          <a:blip r:embed="rId3"/>
          <a:stretch>
            <a:fillRect/>
          </a:stretch>
        </p:blipFill>
        <p:spPr>
          <a:xfrm>
            <a:off x="4572000" y="1658077"/>
            <a:ext cx="4115157" cy="798645"/>
          </a:xfrm>
          <a:prstGeom prst="rect">
            <a:avLst/>
          </a:prstGeom>
        </p:spPr>
      </p:pic>
      <p:sp>
        <p:nvSpPr>
          <p:cNvPr id="8" name="Content Placeholder 7"/>
          <p:cNvSpPr>
            <a:spLocks noGrp="1"/>
          </p:cNvSpPr>
          <p:nvPr>
            <p:ph sz="quarter" idx="14"/>
          </p:nvPr>
        </p:nvSpPr>
        <p:spPr>
          <a:xfrm>
            <a:off x="457200" y="3429000"/>
            <a:ext cx="3733800" cy="1676400"/>
          </a:xfrm>
        </p:spPr>
        <p:txBody>
          <a:bodyPr/>
          <a:lstStyle/>
          <a:p>
            <a:r>
              <a:rPr lang="en-US" sz="2400" dirty="0"/>
              <a:t>To decrease the Cash account, a business would record a credit to Cash.</a:t>
            </a:r>
          </a:p>
        </p:txBody>
      </p:sp>
      <p:pic>
        <p:nvPicPr>
          <p:cNvPr id="12" name="Content Placeholder 11" descr="A cash T account includes the following. Left side, blank. Right side, credit, 20,000."/>
          <p:cNvPicPr>
            <a:picLocks noGrp="1" noChangeAspect="1"/>
          </p:cNvPicPr>
          <p:nvPr>
            <p:ph sz="quarter" idx="15"/>
          </p:nvPr>
        </p:nvPicPr>
        <p:blipFill>
          <a:blip r:embed="rId4"/>
          <a:stretch>
            <a:fillRect/>
          </a:stretch>
        </p:blipFill>
        <p:spPr>
          <a:xfrm>
            <a:off x="4572000" y="3505200"/>
            <a:ext cx="4115157" cy="841321"/>
          </a:xfrm>
          <a:prstGeom prst="rect">
            <a:avLst/>
          </a:prstGeom>
        </p:spPr>
      </p:pic>
    </p:spTree>
    <p:extLst>
      <p:ext uri="{BB962C8B-B14F-4D97-AF65-F5344CB8AC3E}">
        <p14:creationId xmlns:p14="http://schemas.microsoft.com/office/powerpoint/2010/main" val="1661269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Expanding the Rules of Debit and Credit</a:t>
            </a:r>
          </a:p>
        </p:txBody>
      </p:sp>
      <p:sp>
        <p:nvSpPr>
          <p:cNvPr id="3" name="Content Placeholder 2"/>
          <p:cNvSpPr>
            <a:spLocks noGrp="1"/>
          </p:cNvSpPr>
          <p:nvPr>
            <p:ph idx="1"/>
          </p:nvPr>
        </p:nvSpPr>
        <p:spPr>
          <a:xfrm>
            <a:off x="457200" y="1600201"/>
            <a:ext cx="8229600" cy="838200"/>
          </a:xfrm>
        </p:spPr>
        <p:txBody>
          <a:bodyPr/>
          <a:lstStyle/>
          <a:p>
            <a:pPr marL="0" indent="0">
              <a:buNone/>
            </a:pPr>
            <a:r>
              <a:rPr lang="en-US" sz="2400" dirty="0"/>
              <a:t>The accounting equation is expanded to include the rules of debits and credits for the elements of equity:</a:t>
            </a:r>
          </a:p>
        </p:txBody>
      </p:sp>
      <p:pic>
        <p:nvPicPr>
          <p:cNvPr id="6" name="Content Placeholder 5" descr="Accounting equation with changing T accounts. For long description in Notes pane, press F6.&#10;"/>
          <p:cNvPicPr>
            <a:picLocks noGrp="1" noChangeAspect="1"/>
          </p:cNvPicPr>
          <p:nvPr>
            <p:ph idx="13"/>
          </p:nvPr>
        </p:nvPicPr>
        <p:blipFill>
          <a:blip r:embed="rId3"/>
          <a:stretch>
            <a:fillRect/>
          </a:stretch>
        </p:blipFill>
        <p:spPr>
          <a:xfrm>
            <a:off x="457200" y="2667000"/>
            <a:ext cx="8229600" cy="1505712"/>
          </a:xfrm>
          <a:prstGeom prst="rect">
            <a:avLst/>
          </a:prstGeom>
        </p:spPr>
      </p:pic>
    </p:spTree>
    <p:extLst>
      <p:ext uri="{BB962C8B-B14F-4D97-AF65-F5344CB8AC3E}">
        <p14:creationId xmlns:p14="http://schemas.microsoft.com/office/powerpoint/2010/main" val="315922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Normal Balance of an Account </a:t>
            </a:r>
            <a:r>
              <a:rPr lang="en-US" sz="2000" b="0" dirty="0">
                <a:solidFill>
                  <a:schemeClr val="bg2"/>
                </a:solidFill>
              </a:rPr>
              <a:t>(1 of 2)</a:t>
            </a:r>
          </a:p>
        </p:txBody>
      </p:sp>
      <p:sp>
        <p:nvSpPr>
          <p:cNvPr id="3" name="Content Placeholder 2"/>
          <p:cNvSpPr>
            <a:spLocks noGrp="1"/>
          </p:cNvSpPr>
          <p:nvPr>
            <p:ph idx="1"/>
          </p:nvPr>
        </p:nvSpPr>
        <p:spPr>
          <a:xfrm>
            <a:off x="457201" y="1600200"/>
            <a:ext cx="8116784" cy="2667000"/>
          </a:xfrm>
        </p:spPr>
        <p:txBody>
          <a:bodyPr/>
          <a:lstStyle/>
          <a:p>
            <a:r>
              <a:rPr lang="en-US" sz="2200" dirty="0"/>
              <a:t>All accounts are summarized on one side of the T-account, called the normal balance.</a:t>
            </a:r>
          </a:p>
          <a:p>
            <a:r>
              <a:rPr lang="en-US" sz="2200" dirty="0"/>
              <a:t>An account’s </a:t>
            </a:r>
            <a:r>
              <a:rPr lang="en-US" sz="2200" b="1" dirty="0"/>
              <a:t>normal balance </a:t>
            </a:r>
            <a:r>
              <a:rPr lang="en-US" sz="2200" dirty="0"/>
              <a:t>appears on the </a:t>
            </a:r>
            <a:r>
              <a:rPr lang="en-US" sz="2200" dirty="0">
                <a:solidFill>
                  <a:srgbClr val="000000"/>
                </a:solidFill>
              </a:rPr>
              <a:t>increase side of the account.</a:t>
            </a:r>
          </a:p>
          <a:p>
            <a:pPr lvl="1"/>
            <a:r>
              <a:rPr lang="en-US" sz="2000" dirty="0">
                <a:solidFill>
                  <a:srgbClr val="000000"/>
                </a:solidFill>
              </a:rPr>
              <a:t>Assets increase with a debit, so the normal balance is a debit.</a:t>
            </a:r>
          </a:p>
          <a:p>
            <a:pPr lvl="1"/>
            <a:r>
              <a:rPr lang="en-US" sz="2000" dirty="0">
                <a:solidFill>
                  <a:srgbClr val="000000"/>
                </a:solidFill>
              </a:rPr>
              <a:t>Liabilities and equity increase with a credit, so the normal balance is a credit.</a:t>
            </a:r>
            <a:endParaRPr lang="en-US" sz="2000" dirty="0"/>
          </a:p>
        </p:txBody>
      </p:sp>
      <p:pic>
        <p:nvPicPr>
          <p:cNvPr id="6" name="Content Placeholder 5" descr="Accounting equation with T accounts represents normal balances. For long description in Notes pane, press F6."/>
          <p:cNvPicPr>
            <a:picLocks noGrp="1" noChangeAspect="1"/>
          </p:cNvPicPr>
          <p:nvPr>
            <p:ph idx="13"/>
          </p:nvPr>
        </p:nvPicPr>
        <p:blipFill>
          <a:blip r:embed="rId3"/>
          <a:stretch>
            <a:fillRect/>
          </a:stretch>
        </p:blipFill>
        <p:spPr>
          <a:xfrm>
            <a:off x="578774" y="4413358"/>
            <a:ext cx="7986452" cy="1682642"/>
          </a:xfrm>
          <a:prstGeom prst="rect">
            <a:avLst/>
          </a:prstGeom>
        </p:spPr>
      </p:pic>
    </p:spTree>
    <p:extLst>
      <p:ext uri="{BB962C8B-B14F-4D97-AF65-F5344CB8AC3E}">
        <p14:creationId xmlns:p14="http://schemas.microsoft.com/office/powerpoint/2010/main" val="1817957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Normal Balance of an Account </a:t>
            </a:r>
            <a:r>
              <a:rPr lang="en-US" sz="2000" b="0" dirty="0">
                <a:solidFill>
                  <a:schemeClr val="bg2"/>
                </a:solidFill>
              </a:rPr>
              <a:t>(2 of 2)</a:t>
            </a:r>
          </a:p>
        </p:txBody>
      </p:sp>
      <p:sp>
        <p:nvSpPr>
          <p:cNvPr id="3" name="Content Placeholder 2"/>
          <p:cNvSpPr>
            <a:spLocks noGrp="1"/>
          </p:cNvSpPr>
          <p:nvPr>
            <p:ph idx="1"/>
          </p:nvPr>
        </p:nvSpPr>
        <p:spPr>
          <a:xfrm>
            <a:off x="457200" y="1600201"/>
            <a:ext cx="8077200" cy="703612"/>
          </a:xfrm>
        </p:spPr>
        <p:txBody>
          <a:bodyPr/>
          <a:lstStyle/>
          <a:p>
            <a:pPr marL="0" indent="0">
              <a:buNone/>
            </a:pPr>
            <a:r>
              <a:rPr lang="en-US" sz="2000" b="1" dirty="0"/>
              <a:t>Exhibit F:2-5 </a:t>
            </a:r>
            <a:r>
              <a:rPr lang="en-US" sz="2000" dirty="0"/>
              <a:t>Rules of Debits and Credits and Normal Balances for Each Account Type</a:t>
            </a:r>
            <a:endParaRPr lang="en-IN" sz="2000" dirty="0"/>
          </a:p>
        </p:txBody>
      </p:sp>
      <p:pic>
        <p:nvPicPr>
          <p:cNvPr id="7" name="Content Placeholder 6" descr="A table of the rules of debit and credit and normal balances for each account type. For long description in Notes pane, press F6."/>
          <p:cNvPicPr>
            <a:picLocks noGrp="1" noChangeAspect="1"/>
          </p:cNvPicPr>
          <p:nvPr>
            <p:ph idx="13"/>
          </p:nvPr>
        </p:nvPicPr>
        <p:blipFill>
          <a:blip r:embed="rId3"/>
          <a:stretch>
            <a:fillRect/>
          </a:stretch>
        </p:blipFill>
        <p:spPr>
          <a:xfrm>
            <a:off x="1261585" y="2514600"/>
            <a:ext cx="6620830" cy="3779848"/>
          </a:xfrm>
          <a:prstGeom prst="rect">
            <a:avLst/>
          </a:prstGeom>
        </p:spPr>
      </p:pic>
    </p:spTree>
    <p:extLst>
      <p:ext uri="{BB962C8B-B14F-4D97-AF65-F5344CB8AC3E}">
        <p14:creationId xmlns:p14="http://schemas.microsoft.com/office/powerpoint/2010/main" val="2364701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Determining the Balance of a T-Account</a:t>
            </a:r>
          </a:p>
        </p:txBody>
      </p:sp>
      <p:sp>
        <p:nvSpPr>
          <p:cNvPr id="3" name="Content Placeholder 2"/>
          <p:cNvSpPr>
            <a:spLocks noGrp="1"/>
          </p:cNvSpPr>
          <p:nvPr>
            <p:ph idx="1"/>
          </p:nvPr>
        </p:nvSpPr>
        <p:spPr>
          <a:xfrm>
            <a:off x="457200" y="1600201"/>
            <a:ext cx="8229600" cy="1219200"/>
          </a:xfrm>
        </p:spPr>
        <p:txBody>
          <a:bodyPr/>
          <a:lstStyle/>
          <a:p>
            <a:pPr marL="0" indent="0">
              <a:buNone/>
            </a:pPr>
            <a:r>
              <a:rPr lang="en-US" sz="2400" dirty="0">
                <a:solidFill>
                  <a:srgbClr val="000000"/>
                </a:solidFill>
                <a:ea typeface="Verdana" panose="020B0604030504040204" pitchFamily="34" charset="0"/>
                <a:cs typeface="Verdana" panose="020B0604030504040204" pitchFamily="34" charset="0"/>
              </a:rPr>
              <a:t>Use the T-account to determine the ending balance in an account. The ending balance is shown on the side with the larger number.</a:t>
            </a:r>
            <a:endParaRPr lang="en-US" sz="2400" dirty="0"/>
          </a:p>
        </p:txBody>
      </p:sp>
      <p:pic>
        <p:nvPicPr>
          <p:cNvPr id="6" name="Content Placeholder 5" descr="A balance is calculated using a T account.&#10;Account name: Cash&#10;• Debit = 30,000 + 5,500 = 35,500&#10;• Credit = 20,000 + 3,200 = 23,200&#10;• Balance = 35,500 minus 23,200 = 12,300 (below debit column)."/>
          <p:cNvPicPr>
            <a:picLocks noGrp="1" noChangeAspect="1"/>
          </p:cNvPicPr>
          <p:nvPr>
            <p:ph idx="13"/>
          </p:nvPr>
        </p:nvPicPr>
        <p:blipFill>
          <a:blip r:embed="rId3"/>
          <a:stretch>
            <a:fillRect/>
          </a:stretch>
        </p:blipFill>
        <p:spPr>
          <a:xfrm>
            <a:off x="731187" y="2971800"/>
            <a:ext cx="7681626" cy="2456901"/>
          </a:xfrm>
          <a:prstGeom prst="rect">
            <a:avLst/>
          </a:prstGeom>
        </p:spPr>
      </p:pic>
    </p:spTree>
    <p:extLst>
      <p:ext uri="{BB962C8B-B14F-4D97-AF65-F5344CB8AC3E}">
        <p14:creationId xmlns:p14="http://schemas.microsoft.com/office/powerpoint/2010/main" val="145517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5372"/>
            <a:ext cx="5638800" cy="1097280"/>
          </a:xfrm>
        </p:spPr>
        <p:txBody>
          <a:bodyPr anchor="b"/>
          <a:lstStyle/>
          <a:p>
            <a:r>
              <a:rPr lang="en-US" dirty="0">
                <a:solidFill>
                  <a:schemeClr val="bg2"/>
                </a:solidFill>
              </a:rPr>
              <a:t>Chapter 2 Learning Objectives </a:t>
            </a:r>
            <a:r>
              <a:rPr lang="en-US" sz="2000" b="0" dirty="0">
                <a:solidFill>
                  <a:schemeClr val="bg2"/>
                </a:solidFill>
              </a:rPr>
              <a:t>(1</a:t>
            </a:r>
            <a:r>
              <a:rPr lang="en-US" sz="2000" b="0" baseline="0" dirty="0">
                <a:solidFill>
                  <a:schemeClr val="bg2"/>
                </a:solidFill>
              </a:rPr>
              <a:t> of 2)</a:t>
            </a:r>
            <a:endParaRPr lang="en-US" sz="2000" b="0" dirty="0">
              <a:solidFill>
                <a:schemeClr val="bg2"/>
              </a:solidFill>
            </a:endParaRPr>
          </a:p>
        </p:txBody>
      </p:sp>
      <p:sp>
        <p:nvSpPr>
          <p:cNvPr id="7" name="Content Placeholder 6"/>
          <p:cNvSpPr>
            <a:spLocks noGrp="1"/>
          </p:cNvSpPr>
          <p:nvPr>
            <p:ph idx="1"/>
          </p:nvPr>
        </p:nvSpPr>
        <p:spPr>
          <a:xfrm>
            <a:off x="457201" y="2057400"/>
            <a:ext cx="8128660" cy="4267200"/>
          </a:xfrm>
        </p:spPr>
        <p:txBody>
          <a:bodyPr/>
          <a:lstStyle/>
          <a:p>
            <a:pPr marL="0" indent="0">
              <a:buSzPct val="100000"/>
              <a:buNone/>
            </a:pPr>
            <a:r>
              <a:rPr lang="en-US" sz="2600" b="1" dirty="0">
                <a:solidFill>
                  <a:schemeClr val="bg2"/>
                </a:solidFill>
              </a:rPr>
              <a:t>2.1 </a:t>
            </a:r>
            <a:r>
              <a:rPr lang="en-US" sz="2600" dirty="0"/>
              <a:t>Explain accounts as they relate to the accounting equation and describe common accounts</a:t>
            </a:r>
          </a:p>
          <a:p>
            <a:pPr marL="0" indent="0">
              <a:buSzPct val="100000"/>
              <a:buNone/>
            </a:pPr>
            <a:r>
              <a:rPr lang="en-US" sz="2600" b="1" dirty="0">
                <a:solidFill>
                  <a:schemeClr val="bg2"/>
                </a:solidFill>
              </a:rPr>
              <a:t>2.2 </a:t>
            </a:r>
            <a:r>
              <a:rPr lang="en-US" sz="2600" dirty="0"/>
              <a:t>Define debits, credits, and normal account balances using double-entry accounting and T-accounts</a:t>
            </a:r>
          </a:p>
          <a:p>
            <a:pPr marL="0" indent="0">
              <a:buSzPct val="100000"/>
              <a:buNone/>
            </a:pPr>
            <a:r>
              <a:rPr lang="en-US" sz="2600" b="1" dirty="0">
                <a:solidFill>
                  <a:schemeClr val="bg2"/>
                </a:solidFill>
              </a:rPr>
              <a:t>2.3 </a:t>
            </a:r>
            <a:r>
              <a:rPr lang="en-US" sz="2600" dirty="0"/>
              <a:t>Record transactions in a journal and post journal entries to the ledger</a:t>
            </a:r>
          </a:p>
        </p:txBody>
      </p:sp>
      <p:pic>
        <p:nvPicPr>
          <p:cNvPr id="3" name="Content Placeholder 2" descr="A magnifying glass"/>
          <p:cNvPicPr>
            <a:picLocks noGrp="1" noChangeAspect="1"/>
          </p:cNvPicPr>
          <p:nvPr>
            <p:ph idx="13"/>
          </p:nvPr>
        </p:nvPicPr>
        <p:blipFill>
          <a:blip r:embed="rId3"/>
          <a:stretch>
            <a:fillRect/>
          </a:stretch>
        </p:blipFill>
        <p:spPr>
          <a:xfrm>
            <a:off x="6326536" y="378210"/>
            <a:ext cx="2499577" cy="1365622"/>
          </a:xfrm>
          <a:prstGeom prst="rect">
            <a:avLst/>
          </a:prstGeom>
        </p:spPr>
      </p:pic>
    </p:spTree>
    <p:extLst>
      <p:ext uri="{BB962C8B-B14F-4D97-AF65-F5344CB8AC3E}">
        <p14:creationId xmlns:p14="http://schemas.microsoft.com/office/powerpoint/2010/main" val="215631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2.3</a:t>
            </a:r>
          </a:p>
        </p:txBody>
      </p:sp>
      <p:sp>
        <p:nvSpPr>
          <p:cNvPr id="3" name="Content Placeholder 2"/>
          <p:cNvSpPr>
            <a:spLocks noGrp="1"/>
          </p:cNvSpPr>
          <p:nvPr>
            <p:ph idx="1"/>
          </p:nvPr>
        </p:nvSpPr>
        <p:spPr>
          <a:xfrm>
            <a:off x="457200" y="1600200"/>
            <a:ext cx="3505200" cy="2057400"/>
          </a:xfrm>
        </p:spPr>
        <p:txBody>
          <a:bodyPr/>
          <a:lstStyle/>
          <a:p>
            <a:pPr marL="0" indent="0">
              <a:buNone/>
            </a:pPr>
            <a:r>
              <a:rPr lang="en-US" sz="2800" dirty="0"/>
              <a:t>Record transactions in a journal and post journal entries to the ledger</a:t>
            </a:r>
          </a:p>
        </p:txBody>
      </p:sp>
      <p:pic>
        <p:nvPicPr>
          <p:cNvPr id="6" name="Content Placeholder 5" descr="A magnifying glass"/>
          <p:cNvPicPr>
            <a:picLocks noGrp="1" noChangeAspect="1"/>
          </p:cNvPicPr>
          <p:nvPr>
            <p:ph idx="13"/>
          </p:nvPr>
        </p:nvPicPr>
        <p:blipFill>
          <a:blip r:embed="rId3"/>
          <a:stretch>
            <a:fillRect/>
          </a:stretch>
        </p:blipFill>
        <p:spPr>
          <a:xfrm>
            <a:off x="4821578" y="2590628"/>
            <a:ext cx="3639627" cy="1981372"/>
          </a:xfrm>
          <a:prstGeom prst="rect">
            <a:avLst/>
          </a:prstGeom>
        </p:spPr>
      </p:pic>
    </p:spTree>
    <p:extLst>
      <p:ext uri="{BB962C8B-B14F-4D97-AF65-F5344CB8AC3E}">
        <p14:creationId xmlns:p14="http://schemas.microsoft.com/office/powerpoint/2010/main" val="3044507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How Do You Record Transactions?</a:t>
            </a:r>
          </a:p>
        </p:txBody>
      </p:sp>
      <p:sp>
        <p:nvSpPr>
          <p:cNvPr id="3" name="Content Placeholder 2"/>
          <p:cNvSpPr>
            <a:spLocks noGrp="1"/>
          </p:cNvSpPr>
          <p:nvPr>
            <p:ph idx="1"/>
          </p:nvPr>
        </p:nvSpPr>
        <p:spPr/>
        <p:txBody>
          <a:bodyPr/>
          <a:lstStyle/>
          <a:p>
            <a:r>
              <a:rPr lang="en-US" sz="2400" dirty="0"/>
              <a:t>Accountants use </a:t>
            </a:r>
            <a:r>
              <a:rPr lang="en-US" sz="2400" b="1" dirty="0"/>
              <a:t>source documents </a:t>
            </a:r>
            <a:r>
              <a:rPr lang="en-US" sz="2400" dirty="0"/>
              <a:t>to provide evidence and data for recording transactions.</a:t>
            </a:r>
          </a:p>
          <a:p>
            <a:r>
              <a:rPr lang="en-US" sz="2400" dirty="0"/>
              <a:t>The documents help businesses determine how to record the transactions.</a:t>
            </a:r>
          </a:p>
        </p:txBody>
      </p:sp>
    </p:spTree>
    <p:extLst>
      <p:ext uri="{BB962C8B-B14F-4D97-AF65-F5344CB8AC3E}">
        <p14:creationId xmlns:p14="http://schemas.microsoft.com/office/powerpoint/2010/main" val="1920954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Source Documents—The Origin of the Transactions</a:t>
            </a:r>
            <a:endParaRPr lang="en-IN" dirty="0"/>
          </a:p>
        </p:txBody>
      </p:sp>
      <p:sp>
        <p:nvSpPr>
          <p:cNvPr id="4" name="Content Placeholder 3"/>
          <p:cNvSpPr>
            <a:spLocks noGrp="1"/>
          </p:cNvSpPr>
          <p:nvPr>
            <p:ph idx="1"/>
          </p:nvPr>
        </p:nvSpPr>
        <p:spPr>
          <a:xfrm>
            <a:off x="457200" y="1600201"/>
            <a:ext cx="5486400" cy="457199"/>
          </a:xfrm>
        </p:spPr>
        <p:txBody>
          <a:bodyPr/>
          <a:lstStyle/>
          <a:p>
            <a:pPr marL="0" indent="0">
              <a:buNone/>
              <a:defRPr/>
            </a:pPr>
            <a:r>
              <a:rPr lang="en-US" sz="2400" b="1" dirty="0"/>
              <a:t>Exhibit F:2-6 </a:t>
            </a:r>
            <a:r>
              <a:rPr lang="en-US" sz="2400" dirty="0"/>
              <a:t>Flow of Accounting Data</a:t>
            </a:r>
          </a:p>
        </p:txBody>
      </p:sp>
      <p:pic>
        <p:nvPicPr>
          <p:cNvPr id="9" name="Content Placeholder 8" descr="An illustration depicts four steps in the flow of accounting data as transactions occur, source documents are prepared, transactions are analyzed, and transactions are journalized and posted."/>
          <p:cNvPicPr>
            <a:picLocks noGrp="1" noChangeAspect="1"/>
          </p:cNvPicPr>
          <p:nvPr>
            <p:ph idx="13"/>
          </p:nvPr>
        </p:nvPicPr>
        <p:blipFill>
          <a:blip r:embed="rId3"/>
          <a:stretch>
            <a:fillRect/>
          </a:stretch>
        </p:blipFill>
        <p:spPr>
          <a:xfrm>
            <a:off x="885566" y="2168474"/>
            <a:ext cx="7372868" cy="2301803"/>
          </a:xfrm>
          <a:prstGeom prst="rect">
            <a:avLst/>
          </a:prstGeom>
        </p:spPr>
      </p:pic>
      <p:sp>
        <p:nvSpPr>
          <p:cNvPr id="6" name="Content Placeholder 5"/>
          <p:cNvSpPr>
            <a:spLocks noGrp="1"/>
          </p:cNvSpPr>
          <p:nvPr>
            <p:ph sz="quarter" idx="14"/>
          </p:nvPr>
        </p:nvSpPr>
        <p:spPr>
          <a:xfrm>
            <a:off x="457200" y="4581350"/>
            <a:ext cx="8229600" cy="1743250"/>
          </a:xfrm>
        </p:spPr>
        <p:txBody>
          <a:bodyPr/>
          <a:lstStyle/>
          <a:p>
            <a:pPr>
              <a:defRPr/>
            </a:pPr>
            <a:r>
              <a:rPr lang="en-US" sz="2400" dirty="0"/>
              <a:t>Other source documents used include:</a:t>
            </a:r>
          </a:p>
          <a:p>
            <a:pPr lvl="1">
              <a:defRPr/>
            </a:pPr>
            <a:r>
              <a:rPr lang="en-US" sz="2400" dirty="0"/>
              <a:t>Purchase invoices</a:t>
            </a:r>
          </a:p>
          <a:p>
            <a:pPr lvl="1">
              <a:defRPr/>
            </a:pPr>
            <a:r>
              <a:rPr lang="en-US" sz="2400" dirty="0"/>
              <a:t>Bank checks</a:t>
            </a:r>
          </a:p>
          <a:p>
            <a:pPr lvl="1">
              <a:defRPr/>
            </a:pPr>
            <a:r>
              <a:rPr lang="en-US" sz="2400" dirty="0"/>
              <a:t>Sales invoices</a:t>
            </a:r>
          </a:p>
        </p:txBody>
      </p:sp>
    </p:spTree>
    <p:extLst>
      <p:ext uri="{BB962C8B-B14F-4D97-AF65-F5344CB8AC3E}">
        <p14:creationId xmlns:p14="http://schemas.microsoft.com/office/powerpoint/2010/main" val="218538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620000" cy="1097280"/>
          </a:xfrm>
        </p:spPr>
        <p:txBody>
          <a:bodyPr/>
          <a:lstStyle/>
          <a:p>
            <a:r>
              <a:rPr lang="en-US" dirty="0">
                <a:solidFill>
                  <a:schemeClr val="bg2"/>
                </a:solidFill>
              </a:rPr>
              <a:t>Journalizing and Posting Transactions </a:t>
            </a:r>
            <a:r>
              <a:rPr lang="en-US" sz="2000" b="0" dirty="0">
                <a:solidFill>
                  <a:schemeClr val="bg2"/>
                </a:solidFill>
              </a:rPr>
              <a:t>(1 of 24)</a:t>
            </a:r>
            <a:endParaRPr lang="en-US" b="0" dirty="0">
              <a:solidFill>
                <a:schemeClr val="bg2"/>
              </a:solidFill>
            </a:endParaRPr>
          </a:p>
        </p:txBody>
      </p:sp>
      <p:sp>
        <p:nvSpPr>
          <p:cNvPr id="3" name="Content Placeholder 2"/>
          <p:cNvSpPr>
            <a:spLocks noGrp="1"/>
          </p:cNvSpPr>
          <p:nvPr>
            <p:ph idx="1"/>
          </p:nvPr>
        </p:nvSpPr>
        <p:spPr>
          <a:xfrm>
            <a:off x="457200" y="1600200"/>
            <a:ext cx="8021782" cy="2667000"/>
          </a:xfrm>
        </p:spPr>
        <p:txBody>
          <a:bodyPr/>
          <a:lstStyle/>
          <a:p>
            <a:r>
              <a:rPr lang="en-US" sz="2400" dirty="0"/>
              <a:t>After reviewing source documents, accountants record the transactions.</a:t>
            </a:r>
          </a:p>
          <a:p>
            <a:r>
              <a:rPr lang="en-US" sz="2400" dirty="0"/>
              <a:t>Transactions are recorded </a:t>
            </a:r>
            <a:r>
              <a:rPr lang="en-US" sz="2400" dirty="0">
                <a:solidFill>
                  <a:srgbClr val="000000"/>
                </a:solidFill>
              </a:rPr>
              <a:t>in a </a:t>
            </a:r>
            <a:r>
              <a:rPr lang="en-US" sz="2400" b="1" dirty="0"/>
              <a:t>journal</a:t>
            </a:r>
            <a:r>
              <a:rPr lang="en-US" sz="2400" dirty="0">
                <a:solidFill>
                  <a:srgbClr val="000000"/>
                </a:solidFill>
              </a:rPr>
              <a:t>, </a:t>
            </a:r>
            <a:r>
              <a:rPr lang="en-US" sz="2400" dirty="0"/>
              <a:t>the record of the transactions in date order</a:t>
            </a:r>
          </a:p>
          <a:p>
            <a:r>
              <a:rPr lang="en-US" sz="2400" dirty="0"/>
              <a:t>The data from the journal is then transferred to the ledger, a process called </a:t>
            </a:r>
            <a:r>
              <a:rPr lang="en-US" sz="2400" b="1" dirty="0"/>
              <a:t>posting</a:t>
            </a:r>
            <a:r>
              <a:rPr lang="en-US" sz="2400" dirty="0"/>
              <a:t>.</a:t>
            </a:r>
          </a:p>
        </p:txBody>
      </p:sp>
      <p:pic>
        <p:nvPicPr>
          <p:cNvPr id="5" name="Content Placeholder 4" descr="Journal entry and posting. Transactions are recorded in a journal. Journal entry. For long description in Notes pane, press F6."/>
          <p:cNvPicPr>
            <a:picLocks noGrp="1" noChangeAspect="1"/>
          </p:cNvPicPr>
          <p:nvPr>
            <p:ph idx="13"/>
          </p:nvPr>
        </p:nvPicPr>
        <p:blipFill>
          <a:blip r:embed="rId3"/>
          <a:stretch>
            <a:fillRect/>
          </a:stretch>
        </p:blipFill>
        <p:spPr>
          <a:xfrm>
            <a:off x="639739" y="4550523"/>
            <a:ext cx="7864522" cy="1621677"/>
          </a:xfrm>
          <a:prstGeom prst="rect">
            <a:avLst/>
          </a:prstGeom>
        </p:spPr>
      </p:pic>
    </p:spTree>
    <p:extLst>
      <p:ext uri="{BB962C8B-B14F-4D97-AF65-F5344CB8AC3E}">
        <p14:creationId xmlns:p14="http://schemas.microsoft.com/office/powerpoint/2010/main" val="4258817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848600" cy="1097280"/>
          </a:xfrm>
        </p:spPr>
        <p:txBody>
          <a:bodyPr/>
          <a:lstStyle/>
          <a:p>
            <a:r>
              <a:rPr lang="en-US" dirty="0">
                <a:solidFill>
                  <a:schemeClr val="bg2"/>
                </a:solidFill>
              </a:rPr>
              <a:t>Journalizing and Posting Transactions </a:t>
            </a:r>
            <a:r>
              <a:rPr lang="en-US" sz="2000" b="0" dirty="0">
                <a:solidFill>
                  <a:schemeClr val="bg2"/>
                </a:solidFill>
              </a:rPr>
              <a:t>(2 of 24)</a:t>
            </a:r>
            <a:endParaRPr lang="en-US" b="0" dirty="0">
              <a:solidFill>
                <a:schemeClr val="bg2"/>
              </a:solidFill>
            </a:endParaRPr>
          </a:p>
        </p:txBody>
      </p:sp>
      <p:sp>
        <p:nvSpPr>
          <p:cNvPr id="3" name="Content Placeholder 2"/>
          <p:cNvSpPr>
            <a:spLocks noGrp="1"/>
          </p:cNvSpPr>
          <p:nvPr>
            <p:ph idx="1"/>
          </p:nvPr>
        </p:nvSpPr>
        <p:spPr/>
        <p:txBody>
          <a:bodyPr/>
          <a:lstStyle/>
          <a:p>
            <a:pPr marL="0" indent="0">
              <a:buNone/>
            </a:pPr>
            <a:r>
              <a:rPr lang="en-US" sz="2400" dirty="0"/>
              <a:t>The journalizing and posting process has five steps:</a:t>
            </a:r>
          </a:p>
          <a:p>
            <a:r>
              <a:rPr lang="en-US" sz="2400" b="1" dirty="0"/>
              <a:t>Step 1: </a:t>
            </a:r>
            <a:r>
              <a:rPr lang="en-US" sz="2400" dirty="0"/>
              <a:t>Identify the accounts and the account type (asset, liability, or equity).</a:t>
            </a:r>
          </a:p>
          <a:p>
            <a:r>
              <a:rPr lang="en-US" sz="2400" b="1" dirty="0"/>
              <a:t>Step 2:</a:t>
            </a:r>
            <a:r>
              <a:rPr lang="en-US" sz="2400" dirty="0"/>
              <a:t> Decide whether each account increases or decreases, then apply the rules of debits and credits.</a:t>
            </a:r>
          </a:p>
          <a:p>
            <a:r>
              <a:rPr lang="en-US" sz="2400" b="1" dirty="0"/>
              <a:t>Step 3:</a:t>
            </a:r>
            <a:r>
              <a:rPr lang="en-US" sz="2400" dirty="0"/>
              <a:t> Record the transaction in the journal.</a:t>
            </a:r>
          </a:p>
          <a:p>
            <a:r>
              <a:rPr lang="en-US" sz="2400" b="1" dirty="0"/>
              <a:t>Step 4:</a:t>
            </a:r>
            <a:r>
              <a:rPr lang="en-US" sz="2400" dirty="0"/>
              <a:t> Post the journal entry to the ledger.</a:t>
            </a:r>
          </a:p>
          <a:p>
            <a:r>
              <a:rPr lang="en-US" sz="2400" b="1" dirty="0"/>
              <a:t>Step 5:</a:t>
            </a:r>
            <a:r>
              <a:rPr lang="en-US" sz="2400" dirty="0"/>
              <a:t> Determine whether the accounting equation is in balance.</a:t>
            </a:r>
          </a:p>
        </p:txBody>
      </p:sp>
    </p:spTree>
    <p:extLst>
      <p:ext uri="{BB962C8B-B14F-4D97-AF65-F5344CB8AC3E}">
        <p14:creationId xmlns:p14="http://schemas.microsoft.com/office/powerpoint/2010/main" val="1750963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467600" cy="1097280"/>
          </a:xfrm>
        </p:spPr>
        <p:txBody>
          <a:bodyPr/>
          <a:lstStyle/>
          <a:p>
            <a:r>
              <a:rPr lang="en-US" dirty="0">
                <a:solidFill>
                  <a:schemeClr val="bg2"/>
                </a:solidFill>
              </a:rPr>
              <a:t>Journalizing and Posting Transactions </a:t>
            </a:r>
            <a:r>
              <a:rPr lang="en-US" sz="2000" b="0" dirty="0">
                <a:solidFill>
                  <a:schemeClr val="bg2"/>
                </a:solidFill>
              </a:rPr>
              <a:t>(3 of 24)</a:t>
            </a:r>
            <a:endParaRPr lang="en-US" b="0" dirty="0">
              <a:solidFill>
                <a:schemeClr val="bg2"/>
              </a:solidFill>
            </a:endParaRPr>
          </a:p>
        </p:txBody>
      </p:sp>
      <p:sp>
        <p:nvSpPr>
          <p:cNvPr id="3" name="Content Placeholder 2"/>
          <p:cNvSpPr>
            <a:spLocks noGrp="1"/>
          </p:cNvSpPr>
          <p:nvPr>
            <p:ph idx="1"/>
          </p:nvPr>
        </p:nvSpPr>
        <p:spPr>
          <a:xfrm>
            <a:off x="457200" y="1600201"/>
            <a:ext cx="8229600" cy="1736765"/>
          </a:xfrm>
        </p:spPr>
        <p:txBody>
          <a:bodyPr/>
          <a:lstStyle/>
          <a:p>
            <a:pPr marL="0" indent="0">
              <a:buNone/>
              <a:defRPr/>
            </a:pPr>
            <a:r>
              <a:rPr lang="en-US" sz="2400" b="1" dirty="0"/>
              <a:t>Transaction 1—Stockholder Contribution</a:t>
            </a:r>
          </a:p>
          <a:p>
            <a:pPr marL="0" indent="0">
              <a:buNone/>
              <a:defRPr/>
            </a:pPr>
            <a:r>
              <a:rPr lang="en-US" sz="2400" dirty="0"/>
              <a:t>On November 1, the e-learning company received $30,000 cash from Sheena Bright, and the business issued common stock to her.</a:t>
            </a:r>
          </a:p>
        </p:txBody>
      </p:sp>
      <p:pic>
        <p:nvPicPr>
          <p:cNvPr id="6" name="Content Placeholder 5" descr="An accounting equation with T accounts showing increases and decreases. For long description in Notes pane, press F6."/>
          <p:cNvPicPr>
            <a:picLocks noGrp="1" noChangeAspect="1"/>
          </p:cNvPicPr>
          <p:nvPr>
            <p:ph idx="13"/>
          </p:nvPr>
        </p:nvPicPr>
        <p:blipFill>
          <a:blip r:embed="rId3"/>
          <a:stretch>
            <a:fillRect/>
          </a:stretch>
        </p:blipFill>
        <p:spPr>
          <a:xfrm>
            <a:off x="457200" y="3444241"/>
            <a:ext cx="8229600" cy="2194559"/>
          </a:xfrm>
          <a:prstGeom prst="rect">
            <a:avLst/>
          </a:prstGeom>
        </p:spPr>
      </p:pic>
    </p:spTree>
    <p:extLst>
      <p:ext uri="{BB962C8B-B14F-4D97-AF65-F5344CB8AC3E}">
        <p14:creationId xmlns:p14="http://schemas.microsoft.com/office/powerpoint/2010/main" val="3660735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620000" cy="1097280"/>
          </a:xfrm>
        </p:spPr>
        <p:txBody>
          <a:bodyPr/>
          <a:lstStyle/>
          <a:p>
            <a:r>
              <a:rPr lang="en-US" dirty="0">
                <a:solidFill>
                  <a:schemeClr val="bg2"/>
                </a:solidFill>
              </a:rPr>
              <a:t>Journalizing and Posting Transactions </a:t>
            </a:r>
            <a:r>
              <a:rPr lang="en-US" sz="2000" b="0" dirty="0">
                <a:solidFill>
                  <a:schemeClr val="bg2"/>
                </a:solidFill>
              </a:rPr>
              <a:t>(4</a:t>
            </a:r>
            <a:r>
              <a:rPr lang="en-US" sz="2000" b="0" baseline="0" dirty="0">
                <a:solidFill>
                  <a:schemeClr val="bg2"/>
                </a:solidFill>
              </a:rPr>
              <a:t> of 24)</a:t>
            </a:r>
            <a:endParaRPr lang="en-US" b="0" dirty="0">
              <a:solidFill>
                <a:schemeClr val="bg2"/>
              </a:solidFill>
            </a:endParaRPr>
          </a:p>
        </p:txBody>
      </p:sp>
      <p:sp>
        <p:nvSpPr>
          <p:cNvPr id="3" name="Content Placeholder 2"/>
          <p:cNvSpPr>
            <a:spLocks noGrp="1"/>
          </p:cNvSpPr>
          <p:nvPr>
            <p:ph idx="1"/>
          </p:nvPr>
        </p:nvSpPr>
        <p:spPr>
          <a:xfrm>
            <a:off x="457200" y="1600201"/>
            <a:ext cx="6477000" cy="457200"/>
          </a:xfrm>
        </p:spPr>
        <p:txBody>
          <a:bodyPr/>
          <a:lstStyle/>
          <a:p>
            <a:pPr>
              <a:buNone/>
            </a:pPr>
            <a:r>
              <a:rPr lang="en-US" sz="2400" b="1" dirty="0"/>
              <a:t>Transaction 1—Stockholder Contribution</a:t>
            </a:r>
          </a:p>
        </p:txBody>
      </p:sp>
      <p:pic>
        <p:nvPicPr>
          <p:cNvPr id="6" name="Content Placeholder 5" descr="As shown by the following entry, the steps in journalizing the transaction are: 1. Date of the transaction. For long description in Notes pane, press F6."/>
          <p:cNvPicPr>
            <a:picLocks noGrp="1" noChangeAspect="1"/>
          </p:cNvPicPr>
          <p:nvPr>
            <p:ph idx="13"/>
          </p:nvPr>
        </p:nvPicPr>
        <p:blipFill>
          <a:blip r:embed="rId3"/>
          <a:stretch>
            <a:fillRect/>
          </a:stretch>
        </p:blipFill>
        <p:spPr>
          <a:xfrm>
            <a:off x="542194" y="2271968"/>
            <a:ext cx="8059611" cy="3639627"/>
          </a:xfrm>
          <a:prstGeom prst="rect">
            <a:avLst/>
          </a:prstGeom>
        </p:spPr>
      </p:pic>
    </p:spTree>
    <p:extLst>
      <p:ext uri="{BB962C8B-B14F-4D97-AF65-F5344CB8AC3E}">
        <p14:creationId xmlns:p14="http://schemas.microsoft.com/office/powerpoint/2010/main" val="87275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391400" cy="1097280"/>
          </a:xfrm>
        </p:spPr>
        <p:txBody>
          <a:bodyPr/>
          <a:lstStyle/>
          <a:p>
            <a:r>
              <a:rPr lang="en-US" dirty="0">
                <a:solidFill>
                  <a:schemeClr val="bg2"/>
                </a:solidFill>
              </a:rPr>
              <a:t>Journalizing and Posting Transactions </a:t>
            </a:r>
            <a:r>
              <a:rPr lang="en-US" sz="2000" b="0" dirty="0">
                <a:solidFill>
                  <a:schemeClr val="bg2"/>
                </a:solidFill>
              </a:rPr>
              <a:t>(5 of 24)</a:t>
            </a:r>
            <a:endParaRPr lang="en-IN" dirty="0"/>
          </a:p>
        </p:txBody>
      </p:sp>
      <p:sp>
        <p:nvSpPr>
          <p:cNvPr id="5" name="Content Placeholder 4"/>
          <p:cNvSpPr>
            <a:spLocks noGrp="1"/>
          </p:cNvSpPr>
          <p:nvPr>
            <p:ph idx="1"/>
          </p:nvPr>
        </p:nvSpPr>
        <p:spPr>
          <a:xfrm>
            <a:off x="457200" y="1600201"/>
            <a:ext cx="6400800" cy="457199"/>
          </a:xfrm>
        </p:spPr>
        <p:txBody>
          <a:bodyPr/>
          <a:lstStyle/>
          <a:p>
            <a:pPr marL="0" indent="0">
              <a:buNone/>
            </a:pPr>
            <a:r>
              <a:rPr lang="en-US" sz="2400" b="1" dirty="0"/>
              <a:t>Transaction 1—Stockholder Contribution</a:t>
            </a:r>
          </a:p>
        </p:txBody>
      </p:sp>
      <p:pic>
        <p:nvPicPr>
          <p:cNvPr id="10" name="Content Placeholder 9" descr="How to post a journal entry to the ledger for the issuance of common stock. For long description in Notes pane, press F6."/>
          <p:cNvPicPr>
            <a:picLocks noGrp="1" noChangeAspect="1"/>
          </p:cNvPicPr>
          <p:nvPr>
            <p:ph idx="13"/>
          </p:nvPr>
        </p:nvPicPr>
        <p:blipFill>
          <a:blip r:embed="rId3"/>
          <a:stretch>
            <a:fillRect/>
          </a:stretch>
        </p:blipFill>
        <p:spPr>
          <a:xfrm>
            <a:off x="1096979" y="2209589"/>
            <a:ext cx="6950042" cy="2438611"/>
          </a:xfrm>
          <a:prstGeom prst="rect">
            <a:avLst/>
          </a:prstGeom>
        </p:spPr>
      </p:pic>
      <p:pic>
        <p:nvPicPr>
          <p:cNvPr id="11" name="Content Placeholder 10" descr="Equation. Assets = Liabilities + Equity. Cash, 30,000 = Common Stock, 30,000. Transaction 1: 30,000 = 30,000."/>
          <p:cNvPicPr>
            <a:picLocks noGrp="1" noChangeAspect="1"/>
          </p:cNvPicPr>
          <p:nvPr>
            <p:ph sz="quarter" idx="14"/>
          </p:nvPr>
        </p:nvPicPr>
        <p:blipFill>
          <a:blip r:embed="rId4"/>
          <a:stretch>
            <a:fillRect/>
          </a:stretch>
        </p:blipFill>
        <p:spPr>
          <a:xfrm>
            <a:off x="2627207" y="4837060"/>
            <a:ext cx="3889585" cy="1335140"/>
          </a:xfrm>
          <a:prstGeom prst="rect">
            <a:avLst/>
          </a:prstGeom>
        </p:spPr>
      </p:pic>
    </p:spTree>
    <p:extLst>
      <p:ext uri="{BB962C8B-B14F-4D97-AF65-F5344CB8AC3E}">
        <p14:creationId xmlns:p14="http://schemas.microsoft.com/office/powerpoint/2010/main" val="832374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239000" cy="1097280"/>
          </a:xfrm>
        </p:spPr>
        <p:txBody>
          <a:bodyPr/>
          <a:lstStyle/>
          <a:p>
            <a:r>
              <a:rPr lang="en-US" dirty="0">
                <a:solidFill>
                  <a:schemeClr val="bg2"/>
                </a:solidFill>
              </a:rPr>
              <a:t>Journalizing and Posting Transactions </a:t>
            </a:r>
            <a:r>
              <a:rPr lang="en-US" sz="2000" b="0" dirty="0">
                <a:solidFill>
                  <a:schemeClr val="bg2"/>
                </a:solidFill>
              </a:rPr>
              <a:t>(6</a:t>
            </a:r>
            <a:r>
              <a:rPr lang="en-US" sz="2000" b="0" baseline="0" dirty="0">
                <a:solidFill>
                  <a:schemeClr val="bg2"/>
                </a:solidFill>
              </a:rPr>
              <a:t> of 24)</a:t>
            </a:r>
            <a:endParaRPr lang="en-US" b="0" dirty="0">
              <a:solidFill>
                <a:schemeClr val="bg2"/>
              </a:solidFill>
            </a:endParaRPr>
          </a:p>
        </p:txBody>
      </p:sp>
      <p:sp>
        <p:nvSpPr>
          <p:cNvPr id="3" name="Content Placeholder 2"/>
          <p:cNvSpPr>
            <a:spLocks noGrp="1"/>
          </p:cNvSpPr>
          <p:nvPr>
            <p:ph idx="1"/>
          </p:nvPr>
        </p:nvSpPr>
        <p:spPr>
          <a:xfrm>
            <a:off x="457200" y="1600201"/>
            <a:ext cx="8229600" cy="1371600"/>
          </a:xfrm>
        </p:spPr>
        <p:txBody>
          <a:bodyPr/>
          <a:lstStyle/>
          <a:p>
            <a:pPr marL="0" indent="0">
              <a:buNone/>
              <a:defRPr/>
            </a:pPr>
            <a:r>
              <a:rPr lang="en-US" sz="2400" b="1" dirty="0"/>
              <a:t>Transaction 2—Purchase of Land for Cash</a:t>
            </a:r>
          </a:p>
          <a:p>
            <a:pPr marL="0" indent="0">
              <a:buNone/>
              <a:defRPr/>
            </a:pPr>
            <a:r>
              <a:rPr lang="en-US" sz="2400" dirty="0"/>
              <a:t>On November 2, Smart Touch Learning paid $20,000 cash for land.</a:t>
            </a:r>
          </a:p>
        </p:txBody>
      </p:sp>
      <p:pic>
        <p:nvPicPr>
          <p:cNvPr id="6" name="Content Placeholder 5" descr="In an accounting equation with T accounts, the assets debit increases because land is an asset that is increasing, and the assets credit decreases because cash is an asset that is decreasing. For long description in Notes pane, press F6."/>
          <p:cNvPicPr>
            <a:picLocks noGrp="1" noChangeAspect="1"/>
          </p:cNvPicPr>
          <p:nvPr>
            <p:ph idx="13"/>
          </p:nvPr>
        </p:nvPicPr>
        <p:blipFill>
          <a:blip r:embed="rId3"/>
          <a:stretch>
            <a:fillRect/>
          </a:stretch>
        </p:blipFill>
        <p:spPr>
          <a:xfrm>
            <a:off x="457200" y="3200400"/>
            <a:ext cx="8229600" cy="2078735"/>
          </a:xfrm>
          <a:prstGeom prst="rect">
            <a:avLst/>
          </a:prstGeom>
        </p:spPr>
      </p:pic>
    </p:spTree>
    <p:extLst>
      <p:ext uri="{BB962C8B-B14F-4D97-AF65-F5344CB8AC3E}">
        <p14:creationId xmlns:p14="http://schemas.microsoft.com/office/powerpoint/2010/main" val="2174925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2"/>
            <a:ext cx="7467600" cy="1097280"/>
          </a:xfrm>
        </p:spPr>
        <p:txBody>
          <a:bodyPr/>
          <a:lstStyle/>
          <a:p>
            <a:r>
              <a:rPr lang="en-US" dirty="0">
                <a:solidFill>
                  <a:schemeClr val="bg2"/>
                </a:solidFill>
              </a:rPr>
              <a:t>Journalizing and Posting Transactions </a:t>
            </a:r>
            <a:r>
              <a:rPr lang="en-US" sz="2000" b="0" dirty="0">
                <a:solidFill>
                  <a:schemeClr val="bg2"/>
                </a:solidFill>
              </a:rPr>
              <a:t>(7 of 24)</a:t>
            </a:r>
            <a:endParaRPr lang="en-IN" dirty="0"/>
          </a:p>
        </p:txBody>
      </p:sp>
      <p:sp>
        <p:nvSpPr>
          <p:cNvPr id="6" name="Content Placeholder 5"/>
          <p:cNvSpPr>
            <a:spLocks noGrp="1"/>
          </p:cNvSpPr>
          <p:nvPr>
            <p:ph idx="1"/>
          </p:nvPr>
        </p:nvSpPr>
        <p:spPr>
          <a:xfrm>
            <a:off x="457200" y="1600201"/>
            <a:ext cx="6324600" cy="457199"/>
          </a:xfrm>
        </p:spPr>
        <p:txBody>
          <a:bodyPr/>
          <a:lstStyle/>
          <a:p>
            <a:pPr marL="0" indent="0">
              <a:buNone/>
            </a:pPr>
            <a:r>
              <a:rPr lang="en-US" sz="2400" b="1" dirty="0"/>
              <a:t>Transaction 2—Purchase of Land for Cash</a:t>
            </a:r>
          </a:p>
        </p:txBody>
      </p:sp>
      <p:pic>
        <p:nvPicPr>
          <p:cNvPr id="11" name="Content Placeholder 10" descr="A journal entry for a land sale (transaction 2). For long description in Notes pane, press F6."/>
          <p:cNvPicPr>
            <a:picLocks noGrp="1" noChangeAspect="1"/>
          </p:cNvPicPr>
          <p:nvPr>
            <p:ph idx="13"/>
          </p:nvPr>
        </p:nvPicPr>
        <p:blipFill>
          <a:blip r:embed="rId3"/>
          <a:stretch>
            <a:fillRect/>
          </a:stretch>
        </p:blipFill>
        <p:spPr>
          <a:xfrm>
            <a:off x="457200" y="2209800"/>
            <a:ext cx="8229600" cy="1804415"/>
          </a:xfrm>
          <a:prstGeom prst="rect">
            <a:avLst/>
          </a:prstGeom>
        </p:spPr>
      </p:pic>
      <p:pic>
        <p:nvPicPr>
          <p:cNvPr id="12" name="Content Placeholder 11" descr="2 t-accounts. T-account: cash. Line 1, debit, November 1, 30,000. Credit, 20,000, November 2. T-account: land. Line 1, debit, November 2, 20,000. Credit, blank."/>
          <p:cNvPicPr>
            <a:picLocks noGrp="1" noChangeAspect="1"/>
          </p:cNvPicPr>
          <p:nvPr>
            <p:ph sz="quarter" idx="14"/>
          </p:nvPr>
        </p:nvPicPr>
        <p:blipFill>
          <a:blip r:embed="rId4"/>
          <a:stretch>
            <a:fillRect/>
          </a:stretch>
        </p:blipFill>
        <p:spPr>
          <a:xfrm>
            <a:off x="1322550" y="4440911"/>
            <a:ext cx="6498899" cy="566977"/>
          </a:xfrm>
          <a:prstGeom prst="rect">
            <a:avLst/>
          </a:prstGeom>
        </p:spPr>
      </p:pic>
    </p:spTree>
    <p:extLst>
      <p:ext uri="{BB962C8B-B14F-4D97-AF65-F5344CB8AC3E}">
        <p14:creationId xmlns:p14="http://schemas.microsoft.com/office/powerpoint/2010/main" val="263460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5372"/>
            <a:ext cx="5029200" cy="1097280"/>
          </a:xfrm>
        </p:spPr>
        <p:txBody>
          <a:bodyPr anchor="b"/>
          <a:lstStyle/>
          <a:p>
            <a:r>
              <a:rPr lang="en-US" dirty="0">
                <a:solidFill>
                  <a:schemeClr val="bg2"/>
                </a:solidFill>
              </a:rPr>
              <a:t>Chapter 2 Learning Objectives </a:t>
            </a:r>
            <a:r>
              <a:rPr lang="en-US" sz="2000" b="0" dirty="0">
                <a:solidFill>
                  <a:schemeClr val="bg2"/>
                </a:solidFill>
              </a:rPr>
              <a:t>(2</a:t>
            </a:r>
            <a:r>
              <a:rPr lang="en-US" sz="2000" b="0" baseline="0" dirty="0">
                <a:solidFill>
                  <a:schemeClr val="bg2"/>
                </a:solidFill>
              </a:rPr>
              <a:t> of 2)</a:t>
            </a:r>
            <a:endParaRPr lang="en-US" sz="2000" b="0" dirty="0">
              <a:solidFill>
                <a:schemeClr val="bg2"/>
              </a:solidFill>
            </a:endParaRPr>
          </a:p>
        </p:txBody>
      </p:sp>
      <p:sp>
        <p:nvSpPr>
          <p:cNvPr id="7" name="Content Placeholder 6"/>
          <p:cNvSpPr>
            <a:spLocks noGrp="1"/>
          </p:cNvSpPr>
          <p:nvPr>
            <p:ph idx="1"/>
          </p:nvPr>
        </p:nvSpPr>
        <p:spPr>
          <a:xfrm>
            <a:off x="457200" y="2057400"/>
            <a:ext cx="7543800" cy="3352800"/>
          </a:xfrm>
        </p:spPr>
        <p:txBody>
          <a:bodyPr/>
          <a:lstStyle/>
          <a:p>
            <a:pPr marL="0" indent="0">
              <a:buSzPct val="100000"/>
              <a:buNone/>
            </a:pPr>
            <a:r>
              <a:rPr lang="en-US" sz="2600" b="1" dirty="0">
                <a:solidFill>
                  <a:schemeClr val="bg2"/>
                </a:solidFill>
              </a:rPr>
              <a:t>2.4 </a:t>
            </a:r>
            <a:r>
              <a:rPr lang="en-US" sz="2600" dirty="0"/>
              <a:t>Prepare the trial balance and illustrate how to use the trial balance to prepare financial statements</a:t>
            </a:r>
          </a:p>
          <a:p>
            <a:pPr marL="0" indent="0">
              <a:buSzPct val="100000"/>
              <a:buNone/>
            </a:pPr>
            <a:r>
              <a:rPr lang="en-US" sz="2600" b="1" dirty="0">
                <a:solidFill>
                  <a:schemeClr val="bg2"/>
                </a:solidFill>
              </a:rPr>
              <a:t>2.5 </a:t>
            </a:r>
            <a:r>
              <a:rPr lang="en-US" sz="2600" dirty="0"/>
              <a:t>Use the debt ratio to evaluate business performance</a:t>
            </a:r>
          </a:p>
        </p:txBody>
      </p:sp>
      <p:pic>
        <p:nvPicPr>
          <p:cNvPr id="3" name="Content Placeholder 2" descr="A magnifying glass"/>
          <p:cNvPicPr>
            <a:picLocks noGrp="1" noChangeAspect="1"/>
          </p:cNvPicPr>
          <p:nvPr>
            <p:ph idx="13"/>
          </p:nvPr>
        </p:nvPicPr>
        <p:blipFill>
          <a:blip r:embed="rId3"/>
          <a:stretch>
            <a:fillRect/>
          </a:stretch>
        </p:blipFill>
        <p:spPr>
          <a:xfrm>
            <a:off x="6324600" y="378210"/>
            <a:ext cx="2499577" cy="1365622"/>
          </a:xfrm>
          <a:prstGeom prst="rect">
            <a:avLst/>
          </a:prstGeom>
        </p:spPr>
      </p:pic>
    </p:spTree>
    <p:extLst>
      <p:ext uri="{BB962C8B-B14F-4D97-AF65-F5344CB8AC3E}">
        <p14:creationId xmlns:p14="http://schemas.microsoft.com/office/powerpoint/2010/main" val="3349113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6705600" cy="1097280"/>
          </a:xfrm>
        </p:spPr>
        <p:txBody>
          <a:bodyPr/>
          <a:lstStyle/>
          <a:p>
            <a:r>
              <a:rPr lang="en-US" dirty="0">
                <a:solidFill>
                  <a:schemeClr val="bg2"/>
                </a:solidFill>
              </a:rPr>
              <a:t>Journalizing and Posting Transactions </a:t>
            </a:r>
            <a:r>
              <a:rPr lang="en-US" sz="2000" b="0" dirty="0">
                <a:solidFill>
                  <a:schemeClr val="bg2"/>
                </a:solidFill>
              </a:rPr>
              <a:t>(8</a:t>
            </a:r>
            <a:r>
              <a:rPr lang="en-US" sz="2000" b="0" baseline="0" dirty="0">
                <a:solidFill>
                  <a:schemeClr val="bg2"/>
                </a:solidFill>
              </a:rPr>
              <a:t> of 24)</a:t>
            </a:r>
            <a:endParaRPr lang="en-US" b="0" dirty="0">
              <a:solidFill>
                <a:schemeClr val="bg2"/>
              </a:solidFill>
            </a:endParaRPr>
          </a:p>
        </p:txBody>
      </p:sp>
      <p:sp>
        <p:nvSpPr>
          <p:cNvPr id="3" name="Content Placeholder 2"/>
          <p:cNvSpPr>
            <a:spLocks noGrp="1"/>
          </p:cNvSpPr>
          <p:nvPr>
            <p:ph idx="1"/>
          </p:nvPr>
        </p:nvSpPr>
        <p:spPr>
          <a:xfrm>
            <a:off x="457200" y="1600201"/>
            <a:ext cx="6705600" cy="457200"/>
          </a:xfrm>
        </p:spPr>
        <p:txBody>
          <a:bodyPr/>
          <a:lstStyle/>
          <a:p>
            <a:pPr marL="0" indent="0">
              <a:buNone/>
            </a:pPr>
            <a:r>
              <a:rPr lang="en-US" sz="2400" b="1" dirty="0"/>
              <a:t>Transaction 2—Purchase of Land for Cash</a:t>
            </a:r>
          </a:p>
        </p:txBody>
      </p:sp>
      <p:pic>
        <p:nvPicPr>
          <p:cNvPr id="6" name="Content Placeholder 5" descr="An accounting equation for a land sale. For long description in Notes pane, press F6."/>
          <p:cNvPicPr>
            <a:picLocks noGrp="1" noChangeAspect="1"/>
          </p:cNvPicPr>
          <p:nvPr>
            <p:ph idx="13"/>
          </p:nvPr>
        </p:nvPicPr>
        <p:blipFill>
          <a:blip r:embed="rId3"/>
          <a:stretch>
            <a:fillRect/>
          </a:stretch>
        </p:blipFill>
        <p:spPr>
          <a:xfrm>
            <a:off x="685463" y="2286000"/>
            <a:ext cx="7773074" cy="2566638"/>
          </a:xfrm>
          <a:prstGeom prst="rect">
            <a:avLst/>
          </a:prstGeom>
        </p:spPr>
      </p:pic>
    </p:spTree>
    <p:extLst>
      <p:ext uri="{BB962C8B-B14F-4D97-AF65-F5344CB8AC3E}">
        <p14:creationId xmlns:p14="http://schemas.microsoft.com/office/powerpoint/2010/main" val="3349046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620000" cy="1097280"/>
          </a:xfrm>
        </p:spPr>
        <p:txBody>
          <a:bodyPr/>
          <a:lstStyle/>
          <a:p>
            <a:r>
              <a:rPr lang="en-US" dirty="0">
                <a:solidFill>
                  <a:schemeClr val="bg2"/>
                </a:solidFill>
              </a:rPr>
              <a:t>Journalizing and Posting Transactions </a:t>
            </a:r>
            <a:r>
              <a:rPr lang="en-US" sz="2000" b="0" dirty="0">
                <a:solidFill>
                  <a:schemeClr val="bg2"/>
                </a:solidFill>
              </a:rPr>
              <a:t>(9 of 24)</a:t>
            </a:r>
            <a:endParaRPr lang="en-US" b="0" dirty="0">
              <a:solidFill>
                <a:schemeClr val="bg2"/>
              </a:solidFill>
            </a:endParaRPr>
          </a:p>
        </p:txBody>
      </p:sp>
      <p:sp>
        <p:nvSpPr>
          <p:cNvPr id="3" name="Content Placeholder 2"/>
          <p:cNvSpPr>
            <a:spLocks noGrp="1"/>
          </p:cNvSpPr>
          <p:nvPr>
            <p:ph idx="1"/>
          </p:nvPr>
        </p:nvSpPr>
        <p:spPr>
          <a:xfrm>
            <a:off x="457200" y="1600201"/>
            <a:ext cx="8229600" cy="1371600"/>
          </a:xfrm>
        </p:spPr>
        <p:txBody>
          <a:bodyPr/>
          <a:lstStyle/>
          <a:p>
            <a:pPr marL="0" indent="0">
              <a:buNone/>
              <a:defRPr/>
            </a:pPr>
            <a:r>
              <a:rPr lang="en-US" sz="2400" b="1" dirty="0"/>
              <a:t>Transaction 3—Purchase of Office Supplies on Account</a:t>
            </a:r>
          </a:p>
          <a:p>
            <a:pPr marL="0" indent="0">
              <a:buNone/>
              <a:defRPr/>
            </a:pPr>
            <a:r>
              <a:rPr lang="en-US" sz="2400" dirty="0"/>
              <a:t>Smart Touch Learning buys $500 of office supplies on account on November 3.</a:t>
            </a:r>
          </a:p>
        </p:txBody>
      </p:sp>
      <p:pic>
        <p:nvPicPr>
          <p:cNvPr id="6" name="Content Placeholder 5" descr="An illustration of a journal entry for the purchase of office supplies (transaction 3). For long description in Notes pane, press F6.&#10;"/>
          <p:cNvPicPr>
            <a:picLocks noGrp="1" noChangeAspect="1"/>
          </p:cNvPicPr>
          <p:nvPr>
            <p:ph idx="13"/>
          </p:nvPr>
        </p:nvPicPr>
        <p:blipFill>
          <a:blip r:embed="rId3"/>
          <a:stretch>
            <a:fillRect/>
          </a:stretch>
        </p:blipFill>
        <p:spPr>
          <a:xfrm>
            <a:off x="457200" y="3066289"/>
            <a:ext cx="8229600" cy="2724911"/>
          </a:xfrm>
          <a:prstGeom prst="rect">
            <a:avLst/>
          </a:prstGeom>
        </p:spPr>
      </p:pic>
    </p:spTree>
    <p:extLst>
      <p:ext uri="{BB962C8B-B14F-4D97-AF65-F5344CB8AC3E}">
        <p14:creationId xmlns:p14="http://schemas.microsoft.com/office/powerpoint/2010/main" val="2972278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315200" cy="1097280"/>
          </a:xfrm>
        </p:spPr>
        <p:txBody>
          <a:bodyPr/>
          <a:lstStyle/>
          <a:p>
            <a:r>
              <a:rPr lang="en-US" dirty="0">
                <a:solidFill>
                  <a:schemeClr val="bg2"/>
                </a:solidFill>
              </a:rPr>
              <a:t>Journalizing and Posting Transactions </a:t>
            </a:r>
            <a:r>
              <a:rPr lang="en-US" sz="2000" b="0" dirty="0">
                <a:solidFill>
                  <a:schemeClr val="bg2"/>
                </a:solidFill>
              </a:rPr>
              <a:t>(10 of 24)</a:t>
            </a:r>
            <a:endParaRPr lang="en-US" b="0" dirty="0">
              <a:solidFill>
                <a:schemeClr val="bg2"/>
              </a:solidFill>
            </a:endParaRPr>
          </a:p>
        </p:txBody>
      </p:sp>
      <p:sp>
        <p:nvSpPr>
          <p:cNvPr id="3" name="Content Placeholder 2"/>
          <p:cNvSpPr>
            <a:spLocks noGrp="1"/>
          </p:cNvSpPr>
          <p:nvPr>
            <p:ph idx="1"/>
          </p:nvPr>
        </p:nvSpPr>
        <p:spPr>
          <a:xfrm>
            <a:off x="457200" y="1600201"/>
            <a:ext cx="8229600" cy="1675262"/>
          </a:xfrm>
        </p:spPr>
        <p:txBody>
          <a:bodyPr/>
          <a:lstStyle/>
          <a:p>
            <a:pPr marL="0" indent="0">
              <a:spcBef>
                <a:spcPts val="1000"/>
              </a:spcBef>
              <a:buNone/>
              <a:defRPr/>
            </a:pPr>
            <a:r>
              <a:rPr lang="en-US" sz="2400" b="1" dirty="0"/>
              <a:t>Transaction 4—Earning of Service Revenue for Cash</a:t>
            </a:r>
          </a:p>
          <a:p>
            <a:pPr marL="0" indent="0">
              <a:spcBef>
                <a:spcPts val="1000"/>
              </a:spcBef>
              <a:buNone/>
            </a:pPr>
            <a:r>
              <a:rPr lang="en-US" sz="2400" dirty="0"/>
              <a:t>On November 8, Smart Touch Learning collected cash of $5,500 for service revenue that the business earned by providing e-learning services for clients.</a:t>
            </a:r>
          </a:p>
        </p:txBody>
      </p:sp>
      <p:pic>
        <p:nvPicPr>
          <p:cNvPr id="6" name="Content Placeholder 5" descr="A journal entry for the earning of service revenue for cash (transaction 4). For long description in Notes pane, press F6."/>
          <p:cNvPicPr>
            <a:picLocks noGrp="1" noChangeAspect="1"/>
          </p:cNvPicPr>
          <p:nvPr>
            <p:ph idx="13"/>
          </p:nvPr>
        </p:nvPicPr>
        <p:blipFill>
          <a:blip r:embed="rId3"/>
          <a:stretch>
            <a:fillRect/>
          </a:stretch>
        </p:blipFill>
        <p:spPr>
          <a:xfrm>
            <a:off x="731187" y="3352800"/>
            <a:ext cx="7681626" cy="2895851"/>
          </a:xfrm>
          <a:prstGeom prst="rect">
            <a:avLst/>
          </a:prstGeom>
        </p:spPr>
      </p:pic>
    </p:spTree>
    <p:extLst>
      <p:ext uri="{BB962C8B-B14F-4D97-AF65-F5344CB8AC3E}">
        <p14:creationId xmlns:p14="http://schemas.microsoft.com/office/powerpoint/2010/main" val="4117627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162800" cy="1097280"/>
          </a:xfrm>
        </p:spPr>
        <p:txBody>
          <a:bodyPr/>
          <a:lstStyle/>
          <a:p>
            <a:r>
              <a:rPr lang="en-US" dirty="0">
                <a:solidFill>
                  <a:schemeClr val="bg2"/>
                </a:solidFill>
              </a:rPr>
              <a:t>Journalizing and Posting Transactions </a:t>
            </a:r>
            <a:r>
              <a:rPr lang="en-US" sz="2000" b="0" dirty="0">
                <a:solidFill>
                  <a:schemeClr val="bg2"/>
                </a:solidFill>
              </a:rPr>
              <a:t>(11 of 24)</a:t>
            </a:r>
            <a:endParaRPr lang="en-US" b="0" dirty="0">
              <a:solidFill>
                <a:schemeClr val="bg2"/>
              </a:solidFill>
            </a:endParaRPr>
          </a:p>
        </p:txBody>
      </p:sp>
      <p:sp>
        <p:nvSpPr>
          <p:cNvPr id="3" name="Content Placeholder 2"/>
          <p:cNvSpPr>
            <a:spLocks noGrp="1"/>
          </p:cNvSpPr>
          <p:nvPr>
            <p:ph idx="1"/>
          </p:nvPr>
        </p:nvSpPr>
        <p:spPr>
          <a:xfrm>
            <a:off x="457199" y="1600201"/>
            <a:ext cx="8277367" cy="1752600"/>
          </a:xfrm>
        </p:spPr>
        <p:txBody>
          <a:bodyPr/>
          <a:lstStyle/>
          <a:p>
            <a:pPr marL="0" indent="0">
              <a:buNone/>
              <a:defRPr/>
            </a:pPr>
            <a:r>
              <a:rPr lang="en-US" sz="2400" b="1" dirty="0"/>
              <a:t>Transaction 5—Earning of Service Revenue on Account</a:t>
            </a:r>
          </a:p>
          <a:p>
            <a:pPr marL="0" indent="0">
              <a:buNone/>
            </a:pPr>
            <a:r>
              <a:rPr lang="en-US" sz="2400" dirty="0"/>
              <a:t>On November 10, Smart Touch Learning performed services for clients, for which the clients will pay the company later. The business earned $3,000 of service revenue on account.</a:t>
            </a:r>
          </a:p>
        </p:txBody>
      </p:sp>
      <p:pic>
        <p:nvPicPr>
          <p:cNvPr id="6" name="Content Placeholder 5" descr="A journal entry for the earning of service revenue (transaction 5). For long description in Notes pane, press F6."/>
          <p:cNvPicPr>
            <a:picLocks noGrp="1" noChangeAspect="1"/>
          </p:cNvPicPr>
          <p:nvPr>
            <p:ph idx="13"/>
          </p:nvPr>
        </p:nvPicPr>
        <p:blipFill>
          <a:blip r:embed="rId3"/>
          <a:stretch>
            <a:fillRect/>
          </a:stretch>
        </p:blipFill>
        <p:spPr>
          <a:xfrm>
            <a:off x="773863" y="3514100"/>
            <a:ext cx="7596274" cy="2810500"/>
          </a:xfrm>
          <a:prstGeom prst="rect">
            <a:avLst/>
          </a:prstGeom>
        </p:spPr>
      </p:pic>
    </p:spTree>
    <p:extLst>
      <p:ext uri="{BB962C8B-B14F-4D97-AF65-F5344CB8AC3E}">
        <p14:creationId xmlns:p14="http://schemas.microsoft.com/office/powerpoint/2010/main" val="1634461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315200" cy="1097280"/>
          </a:xfrm>
        </p:spPr>
        <p:txBody>
          <a:bodyPr/>
          <a:lstStyle/>
          <a:p>
            <a:r>
              <a:rPr lang="en-US" dirty="0">
                <a:solidFill>
                  <a:schemeClr val="bg2"/>
                </a:solidFill>
              </a:rPr>
              <a:t>Journalizing and Posting Transactions </a:t>
            </a:r>
            <a:r>
              <a:rPr lang="en-US" sz="2000" b="0" dirty="0">
                <a:solidFill>
                  <a:schemeClr val="bg2"/>
                </a:solidFill>
              </a:rPr>
              <a:t>(12 of 24)</a:t>
            </a:r>
            <a:endParaRPr lang="en-IN" dirty="0"/>
          </a:p>
        </p:txBody>
      </p:sp>
      <p:sp>
        <p:nvSpPr>
          <p:cNvPr id="5" name="Content Placeholder 4"/>
          <p:cNvSpPr>
            <a:spLocks noGrp="1"/>
          </p:cNvSpPr>
          <p:nvPr>
            <p:ph idx="1"/>
          </p:nvPr>
        </p:nvSpPr>
        <p:spPr>
          <a:xfrm>
            <a:off x="457200" y="1600200"/>
            <a:ext cx="8229600" cy="1752599"/>
          </a:xfrm>
        </p:spPr>
        <p:txBody>
          <a:bodyPr/>
          <a:lstStyle/>
          <a:p>
            <a:pPr marL="0" indent="0">
              <a:buNone/>
              <a:defRPr/>
            </a:pPr>
            <a:r>
              <a:rPr lang="en-US" sz="2400" b="1" dirty="0"/>
              <a:t>Transaction 6—Payment of Expenses with Cash</a:t>
            </a:r>
          </a:p>
          <a:p>
            <a:pPr marL="0" indent="0">
              <a:buNone/>
            </a:pPr>
            <a:r>
              <a:rPr lang="en-US" sz="2400" dirty="0"/>
              <a:t>Smart Touch Learning paid the following cash expenses on November 15: office rent, $2,000, and employee salaries, $1,200.</a:t>
            </a:r>
          </a:p>
        </p:txBody>
      </p:sp>
      <p:pic>
        <p:nvPicPr>
          <p:cNvPr id="10" name="Content Placeholder 9" descr="A journal entry for the payment of expenses (transaction 6). For long description in Notes pane, press F6."/>
          <p:cNvPicPr>
            <a:picLocks noGrp="1" noChangeAspect="1"/>
          </p:cNvPicPr>
          <p:nvPr>
            <p:ph idx="13"/>
          </p:nvPr>
        </p:nvPicPr>
        <p:blipFill>
          <a:blip r:embed="rId3"/>
          <a:stretch>
            <a:fillRect/>
          </a:stretch>
        </p:blipFill>
        <p:spPr>
          <a:xfrm>
            <a:off x="992075" y="3465827"/>
            <a:ext cx="7159849" cy="1905349"/>
          </a:xfrm>
          <a:prstGeom prst="rect">
            <a:avLst/>
          </a:prstGeom>
        </p:spPr>
      </p:pic>
      <p:sp>
        <p:nvSpPr>
          <p:cNvPr id="7" name="Content Placeholder 6"/>
          <p:cNvSpPr>
            <a:spLocks noGrp="1"/>
          </p:cNvSpPr>
          <p:nvPr>
            <p:ph sz="quarter" idx="14"/>
          </p:nvPr>
        </p:nvSpPr>
        <p:spPr>
          <a:xfrm>
            <a:off x="457200" y="5513696"/>
            <a:ext cx="8229600" cy="810904"/>
          </a:xfrm>
        </p:spPr>
        <p:txBody>
          <a:bodyPr/>
          <a:lstStyle/>
          <a:p>
            <a:pPr marL="0" indent="0">
              <a:buNone/>
            </a:pPr>
            <a:r>
              <a:rPr lang="en-US" sz="2400" dirty="0">
                <a:ea typeface="Verdana" panose="020B0604030504040204" pitchFamily="34" charset="0"/>
                <a:cs typeface="Verdana" panose="020B0604030504040204" pitchFamily="34" charset="0"/>
              </a:rPr>
              <a:t>Note: A </a:t>
            </a:r>
            <a:r>
              <a:rPr lang="en-US" sz="2400" b="1" dirty="0">
                <a:ea typeface="Verdana" panose="020B0604030504040204" pitchFamily="34" charset="0"/>
                <a:cs typeface="Verdana" panose="020B0604030504040204" pitchFamily="34" charset="0"/>
              </a:rPr>
              <a:t>compound journal entry </a:t>
            </a:r>
            <a:r>
              <a:rPr lang="en-US" sz="2400" dirty="0">
                <a:ea typeface="Verdana" panose="020B0604030504040204" pitchFamily="34" charset="0"/>
                <a:cs typeface="Verdana" panose="020B0604030504040204" pitchFamily="34" charset="0"/>
              </a:rPr>
              <a:t>is a journal entry with multiple debits and/or credits.</a:t>
            </a:r>
            <a:endParaRPr lang="en-US" sz="2400" dirty="0"/>
          </a:p>
        </p:txBody>
      </p:sp>
    </p:spTree>
    <p:extLst>
      <p:ext uri="{BB962C8B-B14F-4D97-AF65-F5344CB8AC3E}">
        <p14:creationId xmlns:p14="http://schemas.microsoft.com/office/powerpoint/2010/main" val="4228252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en-US" dirty="0">
                <a:solidFill>
                  <a:schemeClr val="bg2"/>
                </a:solidFill>
              </a:rPr>
              <a:t>Journalizing and Posting Transactions </a:t>
            </a:r>
            <a:r>
              <a:rPr lang="en-US" sz="2000" b="0" dirty="0">
                <a:solidFill>
                  <a:schemeClr val="bg2"/>
                </a:solidFill>
              </a:rPr>
              <a:t>(13 of 24)</a:t>
            </a:r>
            <a:endParaRPr lang="en-IN" dirty="0"/>
          </a:p>
        </p:txBody>
      </p:sp>
      <p:sp>
        <p:nvSpPr>
          <p:cNvPr id="3" name="Content Placeholder 2"/>
          <p:cNvSpPr>
            <a:spLocks noGrp="1"/>
          </p:cNvSpPr>
          <p:nvPr>
            <p:ph idx="1"/>
          </p:nvPr>
        </p:nvSpPr>
        <p:spPr>
          <a:xfrm>
            <a:off x="457200" y="1600201"/>
            <a:ext cx="7162800" cy="457199"/>
          </a:xfrm>
        </p:spPr>
        <p:txBody>
          <a:bodyPr/>
          <a:lstStyle/>
          <a:p>
            <a:pPr>
              <a:buNone/>
            </a:pPr>
            <a:r>
              <a:rPr lang="en-US" sz="2400" b="1" dirty="0"/>
              <a:t>Transaction 6—Payment of Expenses with Cash</a:t>
            </a:r>
          </a:p>
        </p:txBody>
      </p:sp>
      <p:pic>
        <p:nvPicPr>
          <p:cNvPr id="8" name="Content Placeholder 7" descr="2 t-accounts. T-account: cash. Line 1, debit, November 1, 30,000. For long description in Notes pane, press F6."/>
          <p:cNvPicPr>
            <a:picLocks noGrp="1" noChangeAspect="1"/>
          </p:cNvPicPr>
          <p:nvPr>
            <p:ph idx="13"/>
          </p:nvPr>
        </p:nvPicPr>
        <p:blipFill>
          <a:blip r:embed="rId3"/>
          <a:stretch>
            <a:fillRect/>
          </a:stretch>
        </p:blipFill>
        <p:spPr>
          <a:xfrm>
            <a:off x="554388" y="2209800"/>
            <a:ext cx="8035224" cy="780356"/>
          </a:xfrm>
          <a:prstGeom prst="rect">
            <a:avLst/>
          </a:prstGeom>
        </p:spPr>
      </p:pic>
      <p:pic>
        <p:nvPicPr>
          <p:cNvPr id="9" name="Content Placeholder 8" descr="An accounting equation with T accounts. For long description in Notes pane, press F6."/>
          <p:cNvPicPr>
            <a:picLocks noGrp="1" noChangeAspect="1"/>
          </p:cNvPicPr>
          <p:nvPr>
            <p:ph sz="quarter" idx="14"/>
          </p:nvPr>
        </p:nvPicPr>
        <p:blipFill>
          <a:blip r:embed="rId4"/>
          <a:stretch>
            <a:fillRect/>
          </a:stretch>
        </p:blipFill>
        <p:spPr>
          <a:xfrm>
            <a:off x="583164" y="3352800"/>
            <a:ext cx="7977672" cy="2895600"/>
          </a:xfrm>
          <a:prstGeom prst="rect">
            <a:avLst/>
          </a:prstGeom>
        </p:spPr>
      </p:pic>
    </p:spTree>
    <p:extLst>
      <p:ext uri="{BB962C8B-B14F-4D97-AF65-F5344CB8AC3E}">
        <p14:creationId xmlns:p14="http://schemas.microsoft.com/office/powerpoint/2010/main" val="3653621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239000" cy="1097280"/>
          </a:xfrm>
        </p:spPr>
        <p:txBody>
          <a:bodyPr/>
          <a:lstStyle/>
          <a:p>
            <a:r>
              <a:rPr lang="en-US" dirty="0">
                <a:solidFill>
                  <a:schemeClr val="bg2"/>
                </a:solidFill>
              </a:rPr>
              <a:t>Journalizing and Posting Transactions </a:t>
            </a:r>
            <a:r>
              <a:rPr lang="en-US" sz="2000" b="0" dirty="0">
                <a:solidFill>
                  <a:schemeClr val="bg2"/>
                </a:solidFill>
              </a:rPr>
              <a:t>(14 of 24)</a:t>
            </a:r>
            <a:endParaRPr lang="en-IN" dirty="0"/>
          </a:p>
        </p:txBody>
      </p:sp>
      <p:sp>
        <p:nvSpPr>
          <p:cNvPr id="3" name="Content Placeholder 2"/>
          <p:cNvSpPr>
            <a:spLocks noGrp="1"/>
          </p:cNvSpPr>
          <p:nvPr>
            <p:ph idx="1"/>
          </p:nvPr>
        </p:nvSpPr>
        <p:spPr>
          <a:xfrm>
            <a:off x="457200" y="1600201"/>
            <a:ext cx="8382000" cy="1375012"/>
          </a:xfrm>
        </p:spPr>
        <p:txBody>
          <a:bodyPr/>
          <a:lstStyle/>
          <a:p>
            <a:pPr marL="0" indent="0">
              <a:buNone/>
              <a:defRPr/>
            </a:pPr>
            <a:r>
              <a:rPr lang="en-US" sz="2400" b="1" dirty="0"/>
              <a:t>Transaction 7—Payment on Account (Accounts Payable)</a:t>
            </a:r>
          </a:p>
          <a:p>
            <a:pPr marL="0" indent="0">
              <a:buNone/>
            </a:pPr>
            <a:r>
              <a:rPr lang="en-US" sz="2400" dirty="0"/>
              <a:t>On November 21, Smart Touch Learning paid $300 on the accounts payable created in Transaction 3.</a:t>
            </a:r>
          </a:p>
        </p:txBody>
      </p:sp>
      <p:pic>
        <p:nvPicPr>
          <p:cNvPr id="8" name="Content Placeholder 7" descr="An illustration of a journal entry for a payment on account (transaction 7). For long description in Notes pane, press F6."/>
          <p:cNvPicPr>
            <a:picLocks noGrp="1" noChangeAspect="1"/>
          </p:cNvPicPr>
          <p:nvPr>
            <p:ph idx="13"/>
          </p:nvPr>
        </p:nvPicPr>
        <p:blipFill>
          <a:blip r:embed="rId3"/>
          <a:stretch>
            <a:fillRect/>
          </a:stretch>
        </p:blipFill>
        <p:spPr>
          <a:xfrm>
            <a:off x="847021" y="3124200"/>
            <a:ext cx="7449958" cy="1792379"/>
          </a:xfrm>
          <a:prstGeom prst="rect">
            <a:avLst/>
          </a:prstGeom>
        </p:spPr>
      </p:pic>
      <p:pic>
        <p:nvPicPr>
          <p:cNvPr id="9" name="Content Placeholder 8" descr="Two T accounts labeled, Cash and Accounts payable. For long description in Notes pane, press F6."/>
          <p:cNvPicPr>
            <a:picLocks noGrp="1" noChangeAspect="1"/>
          </p:cNvPicPr>
          <p:nvPr>
            <p:ph sz="quarter" idx="14"/>
          </p:nvPr>
        </p:nvPicPr>
        <p:blipFill>
          <a:blip r:embed="rId4"/>
          <a:stretch>
            <a:fillRect/>
          </a:stretch>
        </p:blipFill>
        <p:spPr>
          <a:xfrm>
            <a:off x="883600" y="5033206"/>
            <a:ext cx="7376799" cy="1225402"/>
          </a:xfrm>
          <a:prstGeom prst="rect">
            <a:avLst/>
          </a:prstGeom>
        </p:spPr>
      </p:pic>
    </p:spTree>
    <p:extLst>
      <p:ext uri="{BB962C8B-B14F-4D97-AF65-F5344CB8AC3E}">
        <p14:creationId xmlns:p14="http://schemas.microsoft.com/office/powerpoint/2010/main" val="3277036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en-US" dirty="0">
                <a:solidFill>
                  <a:schemeClr val="bg2"/>
                </a:solidFill>
              </a:rPr>
              <a:t>Journalizing and Posting Transactions </a:t>
            </a:r>
            <a:r>
              <a:rPr lang="en-US" sz="2000" b="0" dirty="0">
                <a:solidFill>
                  <a:schemeClr val="bg2"/>
                </a:solidFill>
              </a:rPr>
              <a:t>(15 of 24)</a:t>
            </a:r>
            <a:endParaRPr lang="en-IN" dirty="0"/>
          </a:p>
        </p:txBody>
      </p:sp>
      <p:sp>
        <p:nvSpPr>
          <p:cNvPr id="3" name="Content Placeholder 2"/>
          <p:cNvSpPr>
            <a:spLocks noGrp="1"/>
          </p:cNvSpPr>
          <p:nvPr>
            <p:ph idx="1"/>
          </p:nvPr>
        </p:nvSpPr>
        <p:spPr>
          <a:xfrm>
            <a:off x="457199" y="1600200"/>
            <a:ext cx="8277367" cy="1295399"/>
          </a:xfrm>
        </p:spPr>
        <p:txBody>
          <a:bodyPr/>
          <a:lstStyle/>
          <a:p>
            <a:pPr marL="0" indent="0">
              <a:buNone/>
              <a:defRPr/>
            </a:pPr>
            <a:r>
              <a:rPr lang="en-US" sz="2200" b="1" dirty="0"/>
              <a:t>Transaction 8—Collection on Account (Accounts Receivable)</a:t>
            </a:r>
          </a:p>
          <a:p>
            <a:pPr marL="0" indent="0">
              <a:buNone/>
            </a:pPr>
            <a:r>
              <a:rPr lang="en-US" sz="2200" dirty="0"/>
              <a:t>On November 22, Smart Touch Learning collected $2,000 cash from a client in Transaction 5.</a:t>
            </a:r>
          </a:p>
        </p:txBody>
      </p:sp>
      <p:pic>
        <p:nvPicPr>
          <p:cNvPr id="8" name="Content Placeholder 7" descr="A journal entry for a collection on account (transaction 8). For long description in Notes pane, press F6."/>
          <p:cNvPicPr>
            <a:picLocks noGrp="1" noChangeAspect="1"/>
          </p:cNvPicPr>
          <p:nvPr>
            <p:ph idx="13"/>
          </p:nvPr>
        </p:nvPicPr>
        <p:blipFill>
          <a:blip r:embed="rId3"/>
          <a:stretch>
            <a:fillRect/>
          </a:stretch>
        </p:blipFill>
        <p:spPr>
          <a:xfrm>
            <a:off x="734236" y="3048000"/>
            <a:ext cx="7675529" cy="1798476"/>
          </a:xfrm>
          <a:prstGeom prst="rect">
            <a:avLst/>
          </a:prstGeom>
        </p:spPr>
      </p:pic>
      <p:pic>
        <p:nvPicPr>
          <p:cNvPr id="9" name="Content Placeholder 8" descr="Two T accounts labeled, Cash and Accounts receivable. For long description in Notes pane, press F6."/>
          <p:cNvPicPr>
            <a:picLocks noGrp="1" noChangeAspect="1"/>
          </p:cNvPicPr>
          <p:nvPr>
            <p:ph sz="quarter" idx="14"/>
          </p:nvPr>
        </p:nvPicPr>
        <p:blipFill>
          <a:blip r:embed="rId4"/>
          <a:stretch>
            <a:fillRect/>
          </a:stretch>
        </p:blipFill>
        <p:spPr>
          <a:xfrm>
            <a:off x="1041606" y="5000398"/>
            <a:ext cx="7108552" cy="1176630"/>
          </a:xfrm>
          <a:prstGeom prst="rect">
            <a:avLst/>
          </a:prstGeom>
        </p:spPr>
      </p:pic>
    </p:spTree>
    <p:extLst>
      <p:ext uri="{BB962C8B-B14F-4D97-AF65-F5344CB8AC3E}">
        <p14:creationId xmlns:p14="http://schemas.microsoft.com/office/powerpoint/2010/main" val="345708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239000" cy="1097280"/>
          </a:xfrm>
        </p:spPr>
        <p:txBody>
          <a:bodyPr/>
          <a:lstStyle/>
          <a:p>
            <a:r>
              <a:rPr lang="en-US" dirty="0">
                <a:solidFill>
                  <a:schemeClr val="bg2"/>
                </a:solidFill>
              </a:rPr>
              <a:t>Journalizing and Posting Transactions </a:t>
            </a:r>
            <a:r>
              <a:rPr lang="en-US" sz="2000" b="0" dirty="0">
                <a:solidFill>
                  <a:schemeClr val="bg2"/>
                </a:solidFill>
              </a:rPr>
              <a:t>(16 of 24)</a:t>
            </a:r>
            <a:endParaRPr lang="en-IN" dirty="0"/>
          </a:p>
        </p:txBody>
      </p:sp>
      <p:sp>
        <p:nvSpPr>
          <p:cNvPr id="3" name="Content Placeholder 2"/>
          <p:cNvSpPr>
            <a:spLocks noGrp="1"/>
          </p:cNvSpPr>
          <p:nvPr>
            <p:ph idx="1"/>
          </p:nvPr>
        </p:nvSpPr>
        <p:spPr>
          <a:xfrm>
            <a:off x="457200" y="1600200"/>
            <a:ext cx="8229600" cy="1371599"/>
          </a:xfrm>
        </p:spPr>
        <p:txBody>
          <a:bodyPr/>
          <a:lstStyle/>
          <a:p>
            <a:pPr marL="0" indent="0">
              <a:buNone/>
              <a:defRPr/>
            </a:pPr>
            <a:r>
              <a:rPr lang="en-US" sz="2400" b="1" dirty="0"/>
              <a:t>Transaction 9—Payment of Cash Dividend</a:t>
            </a:r>
          </a:p>
          <a:p>
            <a:pPr marL="0" indent="0">
              <a:buNone/>
            </a:pPr>
            <a:r>
              <a:rPr lang="en-US" sz="2400" dirty="0"/>
              <a:t>On November 25, a payment of $5,000 cash was paid for dividends.</a:t>
            </a:r>
          </a:p>
        </p:txBody>
      </p:sp>
      <p:pic>
        <p:nvPicPr>
          <p:cNvPr id="8" name="Content Placeholder 7" descr="A journal entry for the owner withdrawal of cash (transaction 9). For long description in Notes pane, press F6."/>
          <p:cNvPicPr>
            <a:picLocks noGrp="1" noChangeAspect="1"/>
          </p:cNvPicPr>
          <p:nvPr>
            <p:ph idx="13"/>
          </p:nvPr>
        </p:nvPicPr>
        <p:blipFill>
          <a:blip r:embed="rId3"/>
          <a:stretch>
            <a:fillRect/>
          </a:stretch>
        </p:blipFill>
        <p:spPr>
          <a:xfrm>
            <a:off x="1029917" y="3124200"/>
            <a:ext cx="7084166" cy="1621677"/>
          </a:xfrm>
          <a:prstGeom prst="rect">
            <a:avLst/>
          </a:prstGeom>
        </p:spPr>
      </p:pic>
      <p:pic>
        <p:nvPicPr>
          <p:cNvPr id="9" name="Content Placeholder 8" descr="Two T accounts labeled, cash and dividends. For long description in Notes pane, press F6."/>
          <p:cNvPicPr>
            <a:picLocks noGrp="1" noChangeAspect="1"/>
          </p:cNvPicPr>
          <p:nvPr>
            <p:ph sz="quarter" idx="14"/>
          </p:nvPr>
        </p:nvPicPr>
        <p:blipFill>
          <a:blip r:embed="rId4"/>
          <a:stretch>
            <a:fillRect/>
          </a:stretch>
        </p:blipFill>
        <p:spPr>
          <a:xfrm>
            <a:off x="1682245" y="4849240"/>
            <a:ext cx="5779509" cy="1475360"/>
          </a:xfrm>
          <a:prstGeom prst="rect">
            <a:avLst/>
          </a:prstGeom>
        </p:spPr>
      </p:pic>
    </p:spTree>
    <p:extLst>
      <p:ext uri="{BB962C8B-B14F-4D97-AF65-F5344CB8AC3E}">
        <p14:creationId xmlns:p14="http://schemas.microsoft.com/office/powerpoint/2010/main" val="2921700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086600" cy="1097280"/>
          </a:xfrm>
        </p:spPr>
        <p:txBody>
          <a:bodyPr/>
          <a:lstStyle/>
          <a:p>
            <a:r>
              <a:rPr lang="en-US" dirty="0">
                <a:solidFill>
                  <a:schemeClr val="bg2"/>
                </a:solidFill>
              </a:rPr>
              <a:t>Journalizing and Posting Transactions </a:t>
            </a:r>
            <a:r>
              <a:rPr lang="en-US" sz="2000" b="0" dirty="0">
                <a:solidFill>
                  <a:schemeClr val="bg2"/>
                </a:solidFill>
              </a:rPr>
              <a:t>(17 of 24)</a:t>
            </a:r>
            <a:endParaRPr lang="en-IN" dirty="0"/>
          </a:p>
        </p:txBody>
      </p:sp>
      <p:sp>
        <p:nvSpPr>
          <p:cNvPr id="3" name="Content Placeholder 2"/>
          <p:cNvSpPr>
            <a:spLocks noGrp="1"/>
          </p:cNvSpPr>
          <p:nvPr>
            <p:ph idx="1"/>
          </p:nvPr>
        </p:nvSpPr>
        <p:spPr>
          <a:xfrm>
            <a:off x="457200" y="1600200"/>
            <a:ext cx="8229600" cy="1371599"/>
          </a:xfrm>
        </p:spPr>
        <p:txBody>
          <a:bodyPr/>
          <a:lstStyle/>
          <a:p>
            <a:pPr marL="0" indent="0">
              <a:buNone/>
              <a:defRPr/>
            </a:pPr>
            <a:r>
              <a:rPr lang="en-US" sz="2400" b="1" dirty="0"/>
              <a:t>Transaction 10—Prepaid Expenses</a:t>
            </a:r>
          </a:p>
          <a:p>
            <a:pPr marL="0" indent="0">
              <a:buNone/>
            </a:pPr>
            <a:r>
              <a:rPr lang="en-US" sz="2400" dirty="0"/>
              <a:t>On December 1, Smart Touch Learning prepays three months’ office rent of $3,000.</a:t>
            </a:r>
          </a:p>
        </p:txBody>
      </p:sp>
      <p:pic>
        <p:nvPicPr>
          <p:cNvPr id="8" name="Content Placeholder 7" descr="A journal entry for prepaid expenses (transaction 10). For long description in Notes pane, press F6."/>
          <p:cNvPicPr>
            <a:picLocks noGrp="1" noChangeAspect="1"/>
          </p:cNvPicPr>
          <p:nvPr>
            <p:ph idx="13"/>
          </p:nvPr>
        </p:nvPicPr>
        <p:blipFill>
          <a:blip r:embed="rId3"/>
          <a:stretch>
            <a:fillRect/>
          </a:stretch>
        </p:blipFill>
        <p:spPr>
          <a:xfrm>
            <a:off x="992075" y="3093724"/>
            <a:ext cx="7159849" cy="1591735"/>
          </a:xfrm>
          <a:prstGeom prst="rect">
            <a:avLst/>
          </a:prstGeom>
        </p:spPr>
      </p:pic>
      <p:pic>
        <p:nvPicPr>
          <p:cNvPr id="9" name="Content Placeholder 8" descr="Two T accounts labeled, cash and prepaid rent. For long description in Notes pane, press F6."/>
          <p:cNvPicPr>
            <a:picLocks noGrp="1" noChangeAspect="1"/>
          </p:cNvPicPr>
          <p:nvPr>
            <p:ph sz="quarter" idx="14"/>
          </p:nvPr>
        </p:nvPicPr>
        <p:blipFill>
          <a:blip r:embed="rId4"/>
          <a:stretch>
            <a:fillRect/>
          </a:stretch>
        </p:blipFill>
        <p:spPr>
          <a:xfrm>
            <a:off x="1554211" y="4816377"/>
            <a:ext cx="6035575" cy="1473391"/>
          </a:xfrm>
          <a:prstGeom prst="rect">
            <a:avLst/>
          </a:prstGeom>
        </p:spPr>
      </p:pic>
    </p:spTree>
    <p:extLst>
      <p:ext uri="{BB962C8B-B14F-4D97-AF65-F5344CB8AC3E}">
        <p14:creationId xmlns:p14="http://schemas.microsoft.com/office/powerpoint/2010/main" val="825422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2.1</a:t>
            </a:r>
          </a:p>
        </p:txBody>
      </p:sp>
      <p:sp>
        <p:nvSpPr>
          <p:cNvPr id="3" name="Content Placeholder 2"/>
          <p:cNvSpPr>
            <a:spLocks noGrp="1"/>
          </p:cNvSpPr>
          <p:nvPr>
            <p:ph idx="1"/>
          </p:nvPr>
        </p:nvSpPr>
        <p:spPr>
          <a:xfrm>
            <a:off x="457200" y="1600200"/>
            <a:ext cx="3505200" cy="2590800"/>
          </a:xfrm>
        </p:spPr>
        <p:txBody>
          <a:bodyPr/>
          <a:lstStyle/>
          <a:p>
            <a:pPr marL="0" indent="0">
              <a:buNone/>
            </a:pPr>
            <a:r>
              <a:rPr lang="en-US" sz="2800" dirty="0"/>
              <a:t>Explain accounts as they relate to the accounting equation and describe common accounts</a:t>
            </a:r>
          </a:p>
        </p:txBody>
      </p:sp>
      <p:pic>
        <p:nvPicPr>
          <p:cNvPr id="6" name="Content Placeholder 5" descr="A magnifying glass"/>
          <p:cNvPicPr>
            <a:picLocks noGrp="1" noChangeAspect="1"/>
          </p:cNvPicPr>
          <p:nvPr>
            <p:ph idx="13"/>
          </p:nvPr>
        </p:nvPicPr>
        <p:blipFill>
          <a:blip r:embed="rId3"/>
          <a:stretch>
            <a:fillRect/>
          </a:stretch>
        </p:blipFill>
        <p:spPr>
          <a:xfrm>
            <a:off x="4875000" y="2587752"/>
            <a:ext cx="3639627" cy="1981372"/>
          </a:xfrm>
          <a:prstGeom prst="rect">
            <a:avLst/>
          </a:prstGeom>
        </p:spPr>
      </p:pic>
    </p:spTree>
    <p:extLst>
      <p:ext uri="{BB962C8B-B14F-4D97-AF65-F5344CB8AC3E}">
        <p14:creationId xmlns:p14="http://schemas.microsoft.com/office/powerpoint/2010/main" val="1578306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543800" cy="1097280"/>
          </a:xfrm>
        </p:spPr>
        <p:txBody>
          <a:bodyPr/>
          <a:lstStyle/>
          <a:p>
            <a:r>
              <a:rPr lang="en-US" dirty="0">
                <a:solidFill>
                  <a:schemeClr val="bg2"/>
                </a:solidFill>
              </a:rPr>
              <a:t>Journalizing and Posting Transactions </a:t>
            </a:r>
            <a:r>
              <a:rPr lang="en-US" sz="2000" b="0" dirty="0">
                <a:solidFill>
                  <a:schemeClr val="bg2"/>
                </a:solidFill>
              </a:rPr>
              <a:t>(18 of 24)</a:t>
            </a:r>
            <a:endParaRPr lang="en-IN" dirty="0"/>
          </a:p>
        </p:txBody>
      </p:sp>
      <p:sp>
        <p:nvSpPr>
          <p:cNvPr id="3" name="Content Placeholder 2"/>
          <p:cNvSpPr>
            <a:spLocks noGrp="1"/>
          </p:cNvSpPr>
          <p:nvPr>
            <p:ph idx="1"/>
          </p:nvPr>
        </p:nvSpPr>
        <p:spPr>
          <a:xfrm>
            <a:off x="457200" y="1600201"/>
            <a:ext cx="8229600" cy="1371600"/>
          </a:xfrm>
        </p:spPr>
        <p:txBody>
          <a:bodyPr/>
          <a:lstStyle/>
          <a:p>
            <a:pPr marL="0" indent="0">
              <a:buNone/>
              <a:defRPr/>
            </a:pPr>
            <a:r>
              <a:rPr lang="en-US" sz="2400" b="1" dirty="0"/>
              <a:t>Transaction 11—Payment of Expense with Cash</a:t>
            </a:r>
          </a:p>
          <a:p>
            <a:pPr marL="0" indent="0">
              <a:buNone/>
            </a:pPr>
            <a:r>
              <a:rPr lang="en-US" sz="2400" dirty="0"/>
              <a:t>On December 1, Smart Touch Learning paid employee salaries of $1,200.</a:t>
            </a:r>
          </a:p>
        </p:txBody>
      </p:sp>
      <p:pic>
        <p:nvPicPr>
          <p:cNvPr id="8" name="Content Placeholder 7" descr="A journal entry for payment of an expense with cash (transaction 11). For long description in Notes pane, press F6."/>
          <p:cNvPicPr>
            <a:picLocks noGrp="1" noChangeAspect="1"/>
          </p:cNvPicPr>
          <p:nvPr>
            <p:ph idx="13"/>
          </p:nvPr>
        </p:nvPicPr>
        <p:blipFill>
          <a:blip r:embed="rId3"/>
          <a:stretch>
            <a:fillRect/>
          </a:stretch>
        </p:blipFill>
        <p:spPr>
          <a:xfrm>
            <a:off x="918111" y="3103078"/>
            <a:ext cx="7307779" cy="1621322"/>
          </a:xfrm>
          <a:prstGeom prst="rect">
            <a:avLst/>
          </a:prstGeom>
        </p:spPr>
      </p:pic>
      <p:pic>
        <p:nvPicPr>
          <p:cNvPr id="9" name="Content Placeholder 8" descr="Two T accounts labeled, Cash and salaries expense. For long description in Notes pane, press F6."/>
          <p:cNvPicPr>
            <a:picLocks noGrp="1" noChangeAspect="1"/>
          </p:cNvPicPr>
          <p:nvPr>
            <p:ph sz="quarter" idx="14"/>
          </p:nvPr>
        </p:nvPicPr>
        <p:blipFill>
          <a:blip r:embed="rId4"/>
          <a:stretch>
            <a:fillRect/>
          </a:stretch>
        </p:blipFill>
        <p:spPr>
          <a:xfrm>
            <a:off x="1992086" y="4829438"/>
            <a:ext cx="5159826" cy="1479308"/>
          </a:xfrm>
          <a:prstGeom prst="rect">
            <a:avLst/>
          </a:prstGeom>
        </p:spPr>
      </p:pic>
    </p:spTree>
    <p:extLst>
      <p:ext uri="{BB962C8B-B14F-4D97-AF65-F5344CB8AC3E}">
        <p14:creationId xmlns:p14="http://schemas.microsoft.com/office/powerpoint/2010/main" val="112629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6400800" cy="1097280"/>
          </a:xfrm>
        </p:spPr>
        <p:txBody>
          <a:bodyPr/>
          <a:lstStyle/>
          <a:p>
            <a:r>
              <a:rPr lang="en-US" dirty="0">
                <a:solidFill>
                  <a:schemeClr val="bg2"/>
                </a:solidFill>
              </a:rPr>
              <a:t>Journalizing and Posting Transactions </a:t>
            </a:r>
            <a:r>
              <a:rPr lang="en-US" sz="2000" b="0" dirty="0">
                <a:solidFill>
                  <a:schemeClr val="bg2"/>
                </a:solidFill>
              </a:rPr>
              <a:t>(19 of 24)</a:t>
            </a:r>
            <a:endParaRPr lang="en-IN" dirty="0"/>
          </a:p>
        </p:txBody>
      </p:sp>
      <p:sp>
        <p:nvSpPr>
          <p:cNvPr id="3" name="Content Placeholder 2"/>
          <p:cNvSpPr>
            <a:spLocks noGrp="1"/>
          </p:cNvSpPr>
          <p:nvPr>
            <p:ph idx="1"/>
          </p:nvPr>
        </p:nvSpPr>
        <p:spPr>
          <a:xfrm>
            <a:off x="457200" y="1600201"/>
            <a:ext cx="8229600" cy="1752600"/>
          </a:xfrm>
        </p:spPr>
        <p:txBody>
          <a:bodyPr/>
          <a:lstStyle/>
          <a:p>
            <a:pPr marL="0" indent="0">
              <a:buNone/>
              <a:defRPr/>
            </a:pPr>
            <a:r>
              <a:rPr lang="en-US" sz="2400" b="1" dirty="0"/>
              <a:t>Transaction 12—Purchase of Building with Notes Payable</a:t>
            </a:r>
          </a:p>
          <a:p>
            <a:pPr marL="0" indent="0">
              <a:buNone/>
            </a:pPr>
            <a:r>
              <a:rPr lang="en-US" sz="2400" dirty="0"/>
              <a:t>On December 1, Smart Touch Learning purchased a $60,000 building in exchange for a note payable.</a:t>
            </a:r>
          </a:p>
        </p:txBody>
      </p:sp>
      <p:pic>
        <p:nvPicPr>
          <p:cNvPr id="8" name="Content Placeholder 7" descr="A journal entry for the purchase of building with notes payable (transaction 12). For long description in Notes pane, press F6."/>
          <p:cNvPicPr>
            <a:picLocks noGrp="1" noChangeAspect="1"/>
          </p:cNvPicPr>
          <p:nvPr>
            <p:ph idx="13"/>
          </p:nvPr>
        </p:nvPicPr>
        <p:blipFill>
          <a:blip r:embed="rId3"/>
          <a:stretch>
            <a:fillRect/>
          </a:stretch>
        </p:blipFill>
        <p:spPr>
          <a:xfrm>
            <a:off x="536098" y="3505200"/>
            <a:ext cx="8071804" cy="1810669"/>
          </a:xfrm>
          <a:prstGeom prst="rect">
            <a:avLst/>
          </a:prstGeom>
        </p:spPr>
      </p:pic>
      <p:pic>
        <p:nvPicPr>
          <p:cNvPr id="9" name="Content Placeholder 8" descr="Two T accounts labeled, building and notes payable.&#10;T accounts as follows:&#10;Building&#10;• Debit = December 1 60,000&#10;• Credit = 0&#10;Notes Payable&#10;• Debit = 0&#10;• Credit = 60,000 December 1&#10;"/>
          <p:cNvPicPr>
            <a:picLocks noGrp="1" noChangeAspect="1"/>
          </p:cNvPicPr>
          <p:nvPr>
            <p:ph sz="quarter" idx="14"/>
          </p:nvPr>
        </p:nvPicPr>
        <p:blipFill>
          <a:blip r:embed="rId4"/>
          <a:stretch>
            <a:fillRect/>
          </a:stretch>
        </p:blipFill>
        <p:spPr>
          <a:xfrm>
            <a:off x="457200" y="5550341"/>
            <a:ext cx="8071804" cy="774259"/>
          </a:xfrm>
          <a:prstGeom prst="rect">
            <a:avLst/>
          </a:prstGeom>
        </p:spPr>
      </p:pic>
    </p:spTree>
    <p:extLst>
      <p:ext uri="{BB962C8B-B14F-4D97-AF65-F5344CB8AC3E}">
        <p14:creationId xmlns:p14="http://schemas.microsoft.com/office/powerpoint/2010/main" val="2838988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696200" cy="1097280"/>
          </a:xfrm>
        </p:spPr>
        <p:txBody>
          <a:bodyPr/>
          <a:lstStyle/>
          <a:p>
            <a:r>
              <a:rPr lang="en-US" dirty="0">
                <a:solidFill>
                  <a:schemeClr val="bg2"/>
                </a:solidFill>
              </a:rPr>
              <a:t>Journalizing and Posting Transactions </a:t>
            </a:r>
            <a:r>
              <a:rPr lang="en-US" sz="2000" b="0" dirty="0">
                <a:solidFill>
                  <a:schemeClr val="bg2"/>
                </a:solidFill>
              </a:rPr>
              <a:t>(20 of 24)</a:t>
            </a:r>
            <a:endParaRPr lang="en-IN" dirty="0"/>
          </a:p>
        </p:txBody>
      </p:sp>
      <p:sp>
        <p:nvSpPr>
          <p:cNvPr id="3" name="Content Placeholder 2"/>
          <p:cNvSpPr>
            <a:spLocks noGrp="1"/>
          </p:cNvSpPr>
          <p:nvPr>
            <p:ph idx="1"/>
          </p:nvPr>
        </p:nvSpPr>
        <p:spPr>
          <a:xfrm>
            <a:off x="457200" y="1600200"/>
            <a:ext cx="8229600" cy="1593376"/>
          </a:xfrm>
        </p:spPr>
        <p:txBody>
          <a:bodyPr/>
          <a:lstStyle/>
          <a:p>
            <a:pPr marL="0" indent="0">
              <a:spcBef>
                <a:spcPts val="1000"/>
              </a:spcBef>
              <a:buNone/>
              <a:defRPr/>
            </a:pPr>
            <a:r>
              <a:rPr lang="en-US" sz="2200" b="1" dirty="0"/>
              <a:t>Transaction 13—Stockholder Contribution</a:t>
            </a:r>
          </a:p>
          <a:p>
            <a:pPr marL="0" indent="0">
              <a:spcBef>
                <a:spcPts val="1000"/>
              </a:spcBef>
              <a:buNone/>
            </a:pPr>
            <a:r>
              <a:rPr lang="en-US" sz="2200" dirty="0"/>
              <a:t>On December 2, Smart Touch Learning received a contribution of furniture with a fair market value of $18,000 from Sheena Bright. In exchange, Smart Touch Learning issued common stock.</a:t>
            </a:r>
          </a:p>
        </p:txBody>
      </p:sp>
      <p:pic>
        <p:nvPicPr>
          <p:cNvPr id="8" name="Content Placeholder 7" descr="A journal entry for an owner contribution (transaction 13). For long description in Notes pane, press F6."/>
          <p:cNvPicPr>
            <a:picLocks noGrp="1" noChangeAspect="1"/>
          </p:cNvPicPr>
          <p:nvPr>
            <p:ph idx="13"/>
          </p:nvPr>
        </p:nvPicPr>
        <p:blipFill>
          <a:blip r:embed="rId3"/>
          <a:stretch>
            <a:fillRect/>
          </a:stretch>
        </p:blipFill>
        <p:spPr>
          <a:xfrm>
            <a:off x="496471" y="3404455"/>
            <a:ext cx="8151058" cy="1853345"/>
          </a:xfrm>
          <a:prstGeom prst="rect">
            <a:avLst/>
          </a:prstGeom>
        </p:spPr>
      </p:pic>
      <p:pic>
        <p:nvPicPr>
          <p:cNvPr id="9" name="Content Placeholder 8" descr="Two T accounts labeled, furniture and common stock.&#10;T accounts as follows:&#10;Furniture&#10;• Debit = December 2 18,000&#10;• Credit = blank&#10;Common Stock&#10;• Debit = blank&#10;• Credit = 30,000 November 1; 18,000 December 2"/>
          <p:cNvPicPr>
            <a:picLocks noGrp="1" noChangeAspect="1"/>
          </p:cNvPicPr>
          <p:nvPr>
            <p:ph sz="quarter" idx="14"/>
          </p:nvPr>
        </p:nvPicPr>
        <p:blipFill>
          <a:blip r:embed="rId4"/>
          <a:stretch>
            <a:fillRect/>
          </a:stretch>
        </p:blipFill>
        <p:spPr>
          <a:xfrm>
            <a:off x="1761500" y="5428410"/>
            <a:ext cx="5620999" cy="896190"/>
          </a:xfrm>
          <a:prstGeom prst="rect">
            <a:avLst/>
          </a:prstGeom>
        </p:spPr>
      </p:pic>
    </p:spTree>
    <p:extLst>
      <p:ext uri="{BB962C8B-B14F-4D97-AF65-F5344CB8AC3E}">
        <p14:creationId xmlns:p14="http://schemas.microsoft.com/office/powerpoint/2010/main" val="39487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en-US" dirty="0">
                <a:solidFill>
                  <a:schemeClr val="bg2"/>
                </a:solidFill>
              </a:rPr>
              <a:t>Journalizing and Posting Transactions </a:t>
            </a:r>
            <a:r>
              <a:rPr lang="en-US" sz="2000" b="0" dirty="0">
                <a:solidFill>
                  <a:schemeClr val="bg2"/>
                </a:solidFill>
              </a:rPr>
              <a:t>(21 of 24)</a:t>
            </a:r>
            <a:endParaRPr lang="en-IN" dirty="0"/>
          </a:p>
        </p:txBody>
      </p:sp>
      <p:sp>
        <p:nvSpPr>
          <p:cNvPr id="3" name="Content Placeholder 2"/>
          <p:cNvSpPr>
            <a:spLocks noGrp="1"/>
          </p:cNvSpPr>
          <p:nvPr>
            <p:ph idx="1"/>
          </p:nvPr>
        </p:nvSpPr>
        <p:spPr>
          <a:xfrm>
            <a:off x="457199" y="1600201"/>
            <a:ext cx="8331959" cy="1361364"/>
          </a:xfrm>
        </p:spPr>
        <p:txBody>
          <a:bodyPr/>
          <a:lstStyle/>
          <a:p>
            <a:pPr marL="0" indent="0">
              <a:buNone/>
              <a:defRPr/>
            </a:pPr>
            <a:r>
              <a:rPr lang="en-US" sz="2400" b="1" dirty="0"/>
              <a:t>Transaction 14—Accrued Liability</a:t>
            </a:r>
          </a:p>
          <a:p>
            <a:pPr marL="0" indent="0">
              <a:buNone/>
            </a:pPr>
            <a:r>
              <a:rPr lang="en-US" sz="2400" dirty="0"/>
              <a:t>On December 15, Smart Touch Learning received a telephone bill for $100 and will pay this expense next month.</a:t>
            </a:r>
          </a:p>
        </p:txBody>
      </p:sp>
      <p:pic>
        <p:nvPicPr>
          <p:cNvPr id="8" name="Content Placeholder 7" descr="A journal entry for accrued liability (transaction 14). For long description in Notes pane, press F6."/>
          <p:cNvPicPr>
            <a:picLocks noGrp="1" noChangeAspect="1"/>
          </p:cNvPicPr>
          <p:nvPr>
            <p:ph idx="13"/>
          </p:nvPr>
        </p:nvPicPr>
        <p:blipFill>
          <a:blip r:embed="rId3"/>
          <a:stretch>
            <a:fillRect/>
          </a:stretch>
        </p:blipFill>
        <p:spPr>
          <a:xfrm>
            <a:off x="536098" y="3247979"/>
            <a:ext cx="8071804" cy="1792379"/>
          </a:xfrm>
          <a:prstGeom prst="rect">
            <a:avLst/>
          </a:prstGeom>
        </p:spPr>
      </p:pic>
      <p:pic>
        <p:nvPicPr>
          <p:cNvPr id="9" name="Content Placeholder 8" descr="Two T accounts labeled, utilities payable and utilities expense. &#10;T accounts as follows:&#10;Utilities Payable&#10;• Debit = blank&#10;• Credit = 100 December 15&#10;Utilities Expense&#10;• Debit = December 15 100&#10;• Credit = blank&#10;"/>
          <p:cNvPicPr>
            <a:picLocks noGrp="1" noChangeAspect="1"/>
          </p:cNvPicPr>
          <p:nvPr>
            <p:ph sz="quarter" idx="14"/>
          </p:nvPr>
        </p:nvPicPr>
        <p:blipFill>
          <a:blip r:embed="rId4"/>
          <a:stretch>
            <a:fillRect/>
          </a:stretch>
        </p:blipFill>
        <p:spPr>
          <a:xfrm>
            <a:off x="685463" y="5326772"/>
            <a:ext cx="7773074" cy="829128"/>
          </a:xfrm>
          <a:prstGeom prst="rect">
            <a:avLst/>
          </a:prstGeom>
        </p:spPr>
      </p:pic>
    </p:spTree>
    <p:extLst>
      <p:ext uri="{BB962C8B-B14F-4D97-AF65-F5344CB8AC3E}">
        <p14:creationId xmlns:p14="http://schemas.microsoft.com/office/powerpoint/2010/main" val="28975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en-US" dirty="0">
                <a:solidFill>
                  <a:schemeClr val="bg2"/>
                </a:solidFill>
              </a:rPr>
              <a:t>Journalizing and Posting Transactions </a:t>
            </a:r>
            <a:r>
              <a:rPr lang="en-US" sz="2000" b="0" dirty="0">
                <a:solidFill>
                  <a:schemeClr val="bg2"/>
                </a:solidFill>
              </a:rPr>
              <a:t>(22 of 24)</a:t>
            </a:r>
            <a:endParaRPr lang="en-IN" dirty="0"/>
          </a:p>
        </p:txBody>
      </p:sp>
      <p:sp>
        <p:nvSpPr>
          <p:cNvPr id="3" name="Content Placeholder 2"/>
          <p:cNvSpPr>
            <a:spLocks noGrp="1"/>
          </p:cNvSpPr>
          <p:nvPr>
            <p:ph idx="1"/>
          </p:nvPr>
        </p:nvSpPr>
        <p:spPr>
          <a:xfrm>
            <a:off x="457200" y="1600201"/>
            <a:ext cx="8229600" cy="838200"/>
          </a:xfrm>
        </p:spPr>
        <p:txBody>
          <a:bodyPr/>
          <a:lstStyle/>
          <a:p>
            <a:pPr marL="0" indent="0">
              <a:buNone/>
              <a:defRPr/>
            </a:pPr>
            <a:r>
              <a:rPr lang="en-US" sz="1800" b="1" dirty="0"/>
              <a:t>Transaction 15—Payment of Expense with Cash</a:t>
            </a:r>
          </a:p>
          <a:p>
            <a:pPr marL="0" indent="0">
              <a:buNone/>
              <a:defRPr/>
            </a:pPr>
            <a:r>
              <a:rPr lang="en-US" sz="1800" dirty="0"/>
              <a:t>On December 15, Smart Touch Learning paid employee salaries of $1,200.</a:t>
            </a:r>
          </a:p>
        </p:txBody>
      </p:sp>
      <p:pic>
        <p:nvPicPr>
          <p:cNvPr id="8" name="Content Placeholder 7" descr="A journal entry for a payment of an expense with cash (transaction 15). For long description in Notes pane, press F6."/>
          <p:cNvPicPr>
            <a:picLocks noGrp="1" noChangeAspect="1"/>
          </p:cNvPicPr>
          <p:nvPr>
            <p:ph idx="13"/>
          </p:nvPr>
        </p:nvPicPr>
        <p:blipFill>
          <a:blip r:embed="rId3"/>
          <a:stretch>
            <a:fillRect/>
          </a:stretch>
        </p:blipFill>
        <p:spPr>
          <a:xfrm>
            <a:off x="618401" y="2563504"/>
            <a:ext cx="7907197" cy="1755800"/>
          </a:xfrm>
          <a:prstGeom prst="rect">
            <a:avLst/>
          </a:prstGeom>
        </p:spPr>
      </p:pic>
      <p:pic>
        <p:nvPicPr>
          <p:cNvPr id="9" name="Content Placeholder 8" descr="Two T accounts labeled, cash and salaries expense. For long description in Notes pane, press F6."/>
          <p:cNvPicPr>
            <a:picLocks noGrp="1" noChangeAspect="1"/>
          </p:cNvPicPr>
          <p:nvPr>
            <p:ph sz="quarter" idx="14"/>
          </p:nvPr>
        </p:nvPicPr>
        <p:blipFill>
          <a:blip r:embed="rId4"/>
          <a:stretch>
            <a:fillRect/>
          </a:stretch>
        </p:blipFill>
        <p:spPr>
          <a:xfrm>
            <a:off x="2163871" y="4428580"/>
            <a:ext cx="4816257" cy="1896020"/>
          </a:xfrm>
          <a:prstGeom prst="rect">
            <a:avLst/>
          </a:prstGeom>
        </p:spPr>
      </p:pic>
    </p:spTree>
    <p:extLst>
      <p:ext uri="{BB962C8B-B14F-4D97-AF65-F5344CB8AC3E}">
        <p14:creationId xmlns:p14="http://schemas.microsoft.com/office/powerpoint/2010/main" val="503844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239000" cy="1097280"/>
          </a:xfrm>
        </p:spPr>
        <p:txBody>
          <a:bodyPr/>
          <a:lstStyle/>
          <a:p>
            <a:r>
              <a:rPr lang="en-US" dirty="0">
                <a:solidFill>
                  <a:schemeClr val="bg2"/>
                </a:solidFill>
              </a:rPr>
              <a:t>Journalizing and Posting Transactions </a:t>
            </a:r>
            <a:r>
              <a:rPr lang="en-US" sz="2000" b="0" dirty="0">
                <a:solidFill>
                  <a:schemeClr val="bg2"/>
                </a:solidFill>
              </a:rPr>
              <a:t>(23 of 24)</a:t>
            </a:r>
            <a:endParaRPr lang="en-IN" dirty="0"/>
          </a:p>
        </p:txBody>
      </p:sp>
      <p:sp>
        <p:nvSpPr>
          <p:cNvPr id="3" name="Content Placeholder 2"/>
          <p:cNvSpPr>
            <a:spLocks noGrp="1"/>
          </p:cNvSpPr>
          <p:nvPr>
            <p:ph idx="1"/>
          </p:nvPr>
        </p:nvSpPr>
        <p:spPr>
          <a:xfrm>
            <a:off x="457200" y="1600200"/>
            <a:ext cx="8229600" cy="1066799"/>
          </a:xfrm>
        </p:spPr>
        <p:txBody>
          <a:bodyPr/>
          <a:lstStyle/>
          <a:p>
            <a:pPr marL="0" indent="0">
              <a:buNone/>
              <a:defRPr/>
            </a:pPr>
            <a:r>
              <a:rPr lang="en-US" sz="1800" b="1" dirty="0"/>
              <a:t>Transaction 16—Unearned Revenue</a:t>
            </a:r>
          </a:p>
          <a:p>
            <a:pPr marL="0" indent="0">
              <a:buNone/>
              <a:defRPr/>
            </a:pPr>
            <a:r>
              <a:rPr lang="en-US" sz="1800" dirty="0"/>
              <a:t>On December 21, a law firm engages Smart Touch Learning to provide e-learning services and agrees to pay $600 in advance.</a:t>
            </a:r>
          </a:p>
        </p:txBody>
      </p:sp>
      <p:pic>
        <p:nvPicPr>
          <p:cNvPr id="8" name="Content Placeholder 7" descr="A journal entry for unearned revenue (transaction 16). For long description in Notes pane, press F6."/>
          <p:cNvPicPr>
            <a:picLocks noGrp="1" noChangeAspect="1"/>
          </p:cNvPicPr>
          <p:nvPr>
            <p:ph idx="13"/>
          </p:nvPr>
        </p:nvPicPr>
        <p:blipFill>
          <a:blip r:embed="rId3"/>
          <a:stretch>
            <a:fillRect/>
          </a:stretch>
        </p:blipFill>
        <p:spPr>
          <a:xfrm>
            <a:off x="914400" y="2819400"/>
            <a:ext cx="7303641" cy="1603387"/>
          </a:xfrm>
          <a:prstGeom prst="rect">
            <a:avLst/>
          </a:prstGeom>
        </p:spPr>
      </p:pic>
      <p:pic>
        <p:nvPicPr>
          <p:cNvPr id="9" name="Content Placeholder 8" descr="Two T accounts labeled, cash and unearned revenue. For long description in Notes pane, press F6."/>
          <p:cNvPicPr>
            <a:picLocks noGrp="1" noChangeAspect="1"/>
          </p:cNvPicPr>
          <p:nvPr>
            <p:ph sz="quarter" idx="14"/>
          </p:nvPr>
        </p:nvPicPr>
        <p:blipFill>
          <a:blip r:embed="rId4"/>
          <a:stretch>
            <a:fillRect/>
          </a:stretch>
        </p:blipFill>
        <p:spPr>
          <a:xfrm>
            <a:off x="2330871" y="4551455"/>
            <a:ext cx="4434491" cy="1769015"/>
          </a:xfrm>
          <a:prstGeom prst="rect">
            <a:avLst/>
          </a:prstGeom>
        </p:spPr>
      </p:pic>
    </p:spTree>
    <p:extLst>
      <p:ext uri="{BB962C8B-B14F-4D97-AF65-F5344CB8AC3E}">
        <p14:creationId xmlns:p14="http://schemas.microsoft.com/office/powerpoint/2010/main" val="813685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239000" cy="1097280"/>
          </a:xfrm>
        </p:spPr>
        <p:txBody>
          <a:bodyPr/>
          <a:lstStyle/>
          <a:p>
            <a:r>
              <a:rPr lang="en-US" dirty="0">
                <a:solidFill>
                  <a:schemeClr val="bg2"/>
                </a:solidFill>
              </a:rPr>
              <a:t>Journalizing and Posting Transactions </a:t>
            </a:r>
            <a:r>
              <a:rPr lang="en-US" sz="2000" b="0" dirty="0">
                <a:solidFill>
                  <a:schemeClr val="bg2"/>
                </a:solidFill>
              </a:rPr>
              <a:t>(24 of 24)</a:t>
            </a:r>
            <a:endParaRPr lang="en-IN" dirty="0"/>
          </a:p>
        </p:txBody>
      </p:sp>
      <p:sp>
        <p:nvSpPr>
          <p:cNvPr id="3" name="Content Placeholder 2"/>
          <p:cNvSpPr>
            <a:spLocks noGrp="1"/>
          </p:cNvSpPr>
          <p:nvPr>
            <p:ph idx="1"/>
          </p:nvPr>
        </p:nvSpPr>
        <p:spPr>
          <a:xfrm>
            <a:off x="457200" y="1600200"/>
            <a:ext cx="8229600" cy="1066799"/>
          </a:xfrm>
        </p:spPr>
        <p:txBody>
          <a:bodyPr/>
          <a:lstStyle/>
          <a:p>
            <a:pPr marL="0" indent="0">
              <a:buNone/>
              <a:defRPr/>
            </a:pPr>
            <a:r>
              <a:rPr lang="en-US" sz="1800" b="1" dirty="0"/>
              <a:t>Transaction 17—Earning of Service Revenue for Cash</a:t>
            </a:r>
          </a:p>
          <a:p>
            <a:pPr marL="0" indent="0">
              <a:buNone/>
              <a:defRPr/>
            </a:pPr>
            <a:r>
              <a:rPr lang="en-US" sz="1800" dirty="0"/>
              <a:t>On December 28, Smart Touch Learning collected cash of $8,000 for Service Revenue that the business earned by providing e-learning services for clients.</a:t>
            </a:r>
          </a:p>
        </p:txBody>
      </p:sp>
      <p:pic>
        <p:nvPicPr>
          <p:cNvPr id="8" name="Content Placeholder 7" descr="A journal entry for earning of service revenue for cash (transaction 17). For long description in Notes pane, press F6."/>
          <p:cNvPicPr>
            <a:picLocks noGrp="1" noChangeAspect="1"/>
          </p:cNvPicPr>
          <p:nvPr>
            <p:ph idx="13"/>
          </p:nvPr>
        </p:nvPicPr>
        <p:blipFill>
          <a:blip r:embed="rId3"/>
          <a:stretch>
            <a:fillRect/>
          </a:stretch>
        </p:blipFill>
        <p:spPr>
          <a:xfrm>
            <a:off x="770814" y="2819400"/>
            <a:ext cx="7602371" cy="1676545"/>
          </a:xfrm>
          <a:prstGeom prst="rect">
            <a:avLst/>
          </a:prstGeom>
        </p:spPr>
      </p:pic>
      <p:pic>
        <p:nvPicPr>
          <p:cNvPr id="9" name="Content Placeholder 8" descr="Two T accounts labeled, cash and service revenue. For long description in Notes pane, press F6."/>
          <p:cNvPicPr>
            <a:picLocks noGrp="1" noChangeAspect="1"/>
          </p:cNvPicPr>
          <p:nvPr>
            <p:ph sz="quarter" idx="14"/>
          </p:nvPr>
        </p:nvPicPr>
        <p:blipFill>
          <a:blip r:embed="rId4"/>
          <a:stretch>
            <a:fillRect/>
          </a:stretch>
        </p:blipFill>
        <p:spPr>
          <a:xfrm>
            <a:off x="2502227" y="4684634"/>
            <a:ext cx="4139543" cy="1639966"/>
          </a:xfrm>
          <a:prstGeom prst="rect">
            <a:avLst/>
          </a:prstGeom>
        </p:spPr>
      </p:pic>
    </p:spTree>
    <p:extLst>
      <p:ext uri="{BB962C8B-B14F-4D97-AF65-F5344CB8AC3E}">
        <p14:creationId xmlns:p14="http://schemas.microsoft.com/office/powerpoint/2010/main" val="1029333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305800" cy="1097280"/>
          </a:xfrm>
        </p:spPr>
        <p:txBody>
          <a:bodyPr/>
          <a:lstStyle/>
          <a:p>
            <a:r>
              <a:rPr lang="en-US" dirty="0">
                <a:solidFill>
                  <a:schemeClr val="bg2"/>
                </a:solidFill>
              </a:rPr>
              <a:t>The Ledger Accounts After Posting </a:t>
            </a:r>
            <a:r>
              <a:rPr lang="en-US" sz="2000" b="0" dirty="0">
                <a:solidFill>
                  <a:schemeClr val="bg2"/>
                </a:solidFill>
              </a:rPr>
              <a:t>(1 of 2)</a:t>
            </a:r>
          </a:p>
        </p:txBody>
      </p:sp>
      <p:sp>
        <p:nvSpPr>
          <p:cNvPr id="3" name="Content Placeholder 2"/>
          <p:cNvSpPr>
            <a:spLocks noGrp="1"/>
          </p:cNvSpPr>
          <p:nvPr>
            <p:ph idx="1"/>
          </p:nvPr>
        </p:nvSpPr>
        <p:spPr>
          <a:xfrm>
            <a:off x="457200" y="1600201"/>
            <a:ext cx="8229600" cy="3276600"/>
          </a:xfrm>
        </p:spPr>
        <p:txBody>
          <a:bodyPr/>
          <a:lstStyle/>
          <a:p>
            <a:r>
              <a:rPr lang="en-US" sz="2400" dirty="0"/>
              <a:t>Exhibit F:2-7 (on the following slide) shows Smart Touch Learning’s accounts after posting journal entries in November and December.</a:t>
            </a:r>
          </a:p>
          <a:p>
            <a:r>
              <a:rPr lang="en-US" sz="2400" dirty="0"/>
              <a:t>Notice the total assets of $114,700 equals the total liabilities of $60,900 plus equity of $53,800.</a:t>
            </a:r>
          </a:p>
        </p:txBody>
      </p:sp>
    </p:spTree>
    <p:extLst>
      <p:ext uri="{BB962C8B-B14F-4D97-AF65-F5344CB8AC3E}">
        <p14:creationId xmlns:p14="http://schemas.microsoft.com/office/powerpoint/2010/main" val="629908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Ledger Accounts After Posting </a:t>
            </a:r>
            <a:r>
              <a:rPr lang="en-US" sz="2000" b="0" dirty="0">
                <a:solidFill>
                  <a:schemeClr val="bg2"/>
                </a:solidFill>
              </a:rPr>
              <a:t>(2 of 2)</a:t>
            </a:r>
          </a:p>
        </p:txBody>
      </p:sp>
      <p:sp>
        <p:nvSpPr>
          <p:cNvPr id="7" name="Content Placeholder 6"/>
          <p:cNvSpPr>
            <a:spLocks noGrp="1"/>
          </p:cNvSpPr>
          <p:nvPr>
            <p:ph idx="1"/>
          </p:nvPr>
        </p:nvSpPr>
        <p:spPr>
          <a:xfrm>
            <a:off x="457200" y="1600201"/>
            <a:ext cx="8229600" cy="542498"/>
          </a:xfrm>
        </p:spPr>
        <p:txBody>
          <a:bodyPr/>
          <a:lstStyle/>
          <a:p>
            <a:pPr marL="0" indent="0">
              <a:buNone/>
            </a:pPr>
            <a:r>
              <a:rPr lang="en-US" b="1" dirty="0"/>
              <a:t>Exhibit F:2-7</a:t>
            </a:r>
            <a:r>
              <a:rPr lang="en-US" dirty="0"/>
              <a:t> Smart Touch Learning’s Accounts After Posting Journal Entries in November and December</a:t>
            </a:r>
          </a:p>
        </p:txBody>
      </p:sp>
      <p:pic>
        <p:nvPicPr>
          <p:cNvPr id="4" name="Content Placeholder 3" descr="Assets = liabilities + equity. For long description in Notes pane, press F6."/>
          <p:cNvPicPr>
            <a:picLocks noGrp="1" noChangeAspect="1"/>
          </p:cNvPicPr>
          <p:nvPr>
            <p:ph idx="13"/>
          </p:nvPr>
        </p:nvPicPr>
        <p:blipFill>
          <a:blip r:embed="rId3"/>
          <a:stretch>
            <a:fillRect/>
          </a:stretch>
        </p:blipFill>
        <p:spPr>
          <a:xfrm>
            <a:off x="968228" y="2296967"/>
            <a:ext cx="7207542" cy="4028095"/>
          </a:xfrm>
          <a:prstGeom prst="rect">
            <a:avLst/>
          </a:prstGeom>
        </p:spPr>
      </p:pic>
    </p:spTree>
    <p:extLst>
      <p:ext uri="{BB962C8B-B14F-4D97-AF65-F5344CB8AC3E}">
        <p14:creationId xmlns:p14="http://schemas.microsoft.com/office/powerpoint/2010/main" val="1206256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Four-Column Account: An Alternative to the T-Account</a:t>
            </a:r>
          </a:p>
        </p:txBody>
      </p:sp>
      <p:sp>
        <p:nvSpPr>
          <p:cNvPr id="6" name="Content Placeholder 5"/>
          <p:cNvSpPr>
            <a:spLocks noGrp="1"/>
          </p:cNvSpPr>
          <p:nvPr>
            <p:ph idx="1"/>
          </p:nvPr>
        </p:nvSpPr>
        <p:spPr>
          <a:xfrm>
            <a:off x="457200" y="1600201"/>
            <a:ext cx="8229600" cy="457200"/>
          </a:xfrm>
        </p:spPr>
        <p:txBody>
          <a:bodyPr/>
          <a:lstStyle/>
          <a:p>
            <a:pPr marL="0" indent="0">
              <a:buNone/>
            </a:pPr>
            <a:r>
              <a:rPr lang="en-US" sz="2000" b="1" dirty="0"/>
              <a:t>Exhibit F:2-8</a:t>
            </a:r>
            <a:r>
              <a:rPr lang="en-US" sz="2000" dirty="0"/>
              <a:t> T-Account Versus Four-Column Account</a:t>
            </a:r>
          </a:p>
        </p:txBody>
      </p:sp>
      <p:pic>
        <p:nvPicPr>
          <p:cNvPr id="5" name="Content Placeholder 4" descr="A T-account versus four-column account, record the same transactions. For long description in Notes pane, press F6."/>
          <p:cNvPicPr>
            <a:picLocks noGrp="1" noChangeAspect="1"/>
          </p:cNvPicPr>
          <p:nvPr>
            <p:ph idx="13"/>
          </p:nvPr>
        </p:nvPicPr>
        <p:blipFill>
          <a:blip r:embed="rId3"/>
          <a:stretch>
            <a:fillRect/>
          </a:stretch>
        </p:blipFill>
        <p:spPr>
          <a:xfrm>
            <a:off x="2474794" y="2251966"/>
            <a:ext cx="4194412" cy="3304318"/>
          </a:xfrm>
          <a:prstGeom prst="rect">
            <a:avLst/>
          </a:prstGeom>
        </p:spPr>
      </p:pic>
    </p:spTree>
    <p:extLst>
      <p:ext uri="{BB962C8B-B14F-4D97-AF65-F5344CB8AC3E}">
        <p14:creationId xmlns:p14="http://schemas.microsoft.com/office/powerpoint/2010/main" val="1807194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What Is an Account?</a:t>
            </a:r>
          </a:p>
        </p:txBody>
      </p:sp>
      <p:graphicFrame>
        <p:nvGraphicFramePr>
          <p:cNvPr id="8" name="Object 7" descr="Assets = Liabilities + Equity"/>
          <p:cNvGraphicFramePr>
            <a:graphicFrameLocks noChangeAspect="1"/>
          </p:cNvGraphicFramePr>
          <p:nvPr>
            <p:extLst>
              <p:ext uri="{D42A27DB-BD31-4B8C-83A1-F6EECF244321}">
                <p14:modId xmlns:p14="http://schemas.microsoft.com/office/powerpoint/2010/main" val="567466774"/>
              </p:ext>
            </p:extLst>
          </p:nvPr>
        </p:nvGraphicFramePr>
        <p:xfrm>
          <a:off x="2270125" y="1698625"/>
          <a:ext cx="4030663" cy="350838"/>
        </p:xfrm>
        <a:graphic>
          <a:graphicData uri="http://schemas.openxmlformats.org/presentationml/2006/ole">
            <mc:AlternateContent xmlns:mc="http://schemas.openxmlformats.org/markup-compatibility/2006">
              <mc:Choice xmlns:v="urn:schemas-microsoft-com:vml" Requires="v">
                <p:oleObj name="Equation" r:id="rId3" imgW="3657600" imgH="317160" progId="Equation.DSMT4">
                  <p:embed/>
                </p:oleObj>
              </mc:Choice>
              <mc:Fallback>
                <p:oleObj name="Equation" r:id="rId3" imgW="3657600" imgH="317160" progId="Equation.DSMT4">
                  <p:embed/>
                  <p:pic>
                    <p:nvPicPr>
                      <p:cNvPr id="8" name="Object 7" descr="Assets = Liabilities + Equity"/>
                      <p:cNvPicPr>
                        <a:picLocks noChangeAspect="1" noChangeArrowheads="1"/>
                      </p:cNvPicPr>
                      <p:nvPr/>
                    </p:nvPicPr>
                    <p:blipFill>
                      <a:blip r:embed="rId4"/>
                      <a:srcRect/>
                      <a:stretch>
                        <a:fillRect/>
                      </a:stretch>
                    </p:blipFill>
                    <p:spPr bwMode="auto">
                      <a:xfrm>
                        <a:off x="2270125" y="1698625"/>
                        <a:ext cx="4030663"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p:cNvSpPr>
            <a:spLocks noGrp="1"/>
          </p:cNvSpPr>
          <p:nvPr>
            <p:ph idx="1"/>
          </p:nvPr>
        </p:nvSpPr>
        <p:spPr>
          <a:xfrm>
            <a:off x="457200" y="2436015"/>
            <a:ext cx="8229600" cy="2059785"/>
          </a:xfrm>
        </p:spPr>
        <p:txBody>
          <a:bodyPr/>
          <a:lstStyle/>
          <a:p>
            <a:pPr>
              <a:defRPr/>
            </a:pPr>
            <a:r>
              <a:rPr lang="en-US" sz="2400" dirty="0"/>
              <a:t>The accounting equation contains three categories: assets, liabilities, and equity. Each part contains accounts.</a:t>
            </a:r>
          </a:p>
          <a:p>
            <a:pPr>
              <a:defRPr/>
            </a:pPr>
            <a:r>
              <a:rPr lang="en-US" sz="2400" dirty="0"/>
              <a:t>An </a:t>
            </a:r>
            <a:r>
              <a:rPr lang="en-US" sz="2400" b="1" dirty="0"/>
              <a:t>account</a:t>
            </a:r>
            <a:r>
              <a:rPr lang="en-US" sz="2400" dirty="0">
                <a:solidFill>
                  <a:srgbClr val="3399D1"/>
                </a:solidFill>
              </a:rPr>
              <a:t> </a:t>
            </a:r>
            <a:r>
              <a:rPr lang="en-US" sz="2400" dirty="0"/>
              <a:t>is the detailed record of all increases and decreases that have occurred in an account during a specified period.</a:t>
            </a:r>
          </a:p>
        </p:txBody>
      </p:sp>
    </p:spTree>
    <p:extLst>
      <p:ext uri="{BB962C8B-B14F-4D97-AF65-F5344CB8AC3E}">
        <p14:creationId xmlns:p14="http://schemas.microsoft.com/office/powerpoint/2010/main" val="311260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Exhibit F:2-8 T-Account Versus Four-Column Account</a:t>
            </a:r>
          </a:p>
        </p:txBody>
      </p:sp>
      <p:pic>
        <p:nvPicPr>
          <p:cNvPr id="4" name="Content Placeholder 3" descr="The four-column account is as follows. For long description in Notes pane, press F6."/>
          <p:cNvPicPr>
            <a:picLocks noGrp="1" noChangeAspect="1"/>
          </p:cNvPicPr>
          <p:nvPr>
            <p:ph idx="1"/>
          </p:nvPr>
        </p:nvPicPr>
        <p:blipFill>
          <a:blip r:embed="rId3"/>
          <a:stretch>
            <a:fillRect/>
          </a:stretch>
        </p:blipFill>
        <p:spPr>
          <a:xfrm>
            <a:off x="1609087" y="1659286"/>
            <a:ext cx="5925826" cy="4407790"/>
          </a:xfrm>
          <a:prstGeom prst="rect">
            <a:avLst/>
          </a:prstGeom>
        </p:spPr>
      </p:pic>
    </p:spTree>
    <p:extLst>
      <p:ext uri="{BB962C8B-B14F-4D97-AF65-F5344CB8AC3E}">
        <p14:creationId xmlns:p14="http://schemas.microsoft.com/office/powerpoint/2010/main" val="110002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Exhibit F:2-9 Posting References</a:t>
            </a:r>
          </a:p>
        </p:txBody>
      </p:sp>
      <p:pic>
        <p:nvPicPr>
          <p:cNvPr id="4" name="Content Placeholder 3" descr="An illustration depicts posting information from a journal entry in the four-column accounts of a ledger. For long description in Notes pane, press F6."/>
          <p:cNvPicPr>
            <a:picLocks noGrp="1" noChangeAspect="1"/>
          </p:cNvPicPr>
          <p:nvPr>
            <p:ph idx="1"/>
          </p:nvPr>
        </p:nvPicPr>
        <p:blipFill>
          <a:blip r:embed="rId3"/>
          <a:stretch>
            <a:fillRect/>
          </a:stretch>
        </p:blipFill>
        <p:spPr>
          <a:xfrm>
            <a:off x="1493253" y="1628804"/>
            <a:ext cx="6157494" cy="4468755"/>
          </a:xfrm>
          <a:prstGeom prst="rect">
            <a:avLst/>
          </a:prstGeom>
        </p:spPr>
      </p:pic>
    </p:spTree>
    <p:extLst>
      <p:ext uri="{BB962C8B-B14F-4D97-AF65-F5344CB8AC3E}">
        <p14:creationId xmlns:p14="http://schemas.microsoft.com/office/powerpoint/2010/main" val="3925116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2.4</a:t>
            </a:r>
          </a:p>
        </p:txBody>
      </p:sp>
      <p:sp>
        <p:nvSpPr>
          <p:cNvPr id="3" name="Content Placeholder 2"/>
          <p:cNvSpPr>
            <a:spLocks noGrp="1"/>
          </p:cNvSpPr>
          <p:nvPr>
            <p:ph idx="1"/>
          </p:nvPr>
        </p:nvSpPr>
        <p:spPr>
          <a:xfrm>
            <a:off x="457200" y="1600200"/>
            <a:ext cx="3733800" cy="2362200"/>
          </a:xfrm>
        </p:spPr>
        <p:txBody>
          <a:bodyPr/>
          <a:lstStyle/>
          <a:p>
            <a:pPr marL="0" indent="0">
              <a:buNone/>
            </a:pPr>
            <a:r>
              <a:rPr lang="en-US" sz="2800" dirty="0"/>
              <a:t>Prepare the trial balance and illustrate how to use the trial balance to prepare financial statements</a:t>
            </a:r>
          </a:p>
        </p:txBody>
      </p:sp>
      <p:pic>
        <p:nvPicPr>
          <p:cNvPr id="6" name="Content Placeholder 5" descr="A magnifying glass"/>
          <p:cNvPicPr>
            <a:picLocks noGrp="1" noChangeAspect="1"/>
          </p:cNvPicPr>
          <p:nvPr>
            <p:ph idx="13"/>
          </p:nvPr>
        </p:nvPicPr>
        <p:blipFill>
          <a:blip r:embed="rId3"/>
          <a:stretch>
            <a:fillRect/>
          </a:stretch>
        </p:blipFill>
        <p:spPr>
          <a:xfrm>
            <a:off x="4823416" y="2590628"/>
            <a:ext cx="3639627" cy="1981372"/>
          </a:xfrm>
          <a:prstGeom prst="rect">
            <a:avLst/>
          </a:prstGeom>
        </p:spPr>
      </p:pic>
    </p:spTree>
    <p:extLst>
      <p:ext uri="{BB962C8B-B14F-4D97-AF65-F5344CB8AC3E}">
        <p14:creationId xmlns:p14="http://schemas.microsoft.com/office/powerpoint/2010/main" val="2181272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2"/>
                </a:solidFill>
              </a:rPr>
              <a:t>What Is the Trial Balance?</a:t>
            </a:r>
            <a:endParaRPr lang="en-IN" dirty="0"/>
          </a:p>
        </p:txBody>
      </p:sp>
      <p:sp>
        <p:nvSpPr>
          <p:cNvPr id="6" name="Content Placeholder 5"/>
          <p:cNvSpPr>
            <a:spLocks noGrp="1"/>
          </p:cNvSpPr>
          <p:nvPr>
            <p:ph idx="1"/>
          </p:nvPr>
        </p:nvSpPr>
        <p:spPr>
          <a:xfrm>
            <a:off x="457199" y="1600201"/>
            <a:ext cx="3719015" cy="3048000"/>
          </a:xfrm>
        </p:spPr>
        <p:txBody>
          <a:bodyPr/>
          <a:lstStyle/>
          <a:p>
            <a:pPr marL="0" indent="0">
              <a:buNone/>
            </a:pPr>
            <a:r>
              <a:rPr lang="en-US" sz="2400" dirty="0"/>
              <a:t>A </a:t>
            </a:r>
            <a:r>
              <a:rPr lang="en-US" sz="2400" b="1" dirty="0"/>
              <a:t>trial balance</a:t>
            </a:r>
            <a:r>
              <a:rPr lang="en-US" sz="2400" dirty="0">
                <a:solidFill>
                  <a:srgbClr val="EA492C"/>
                </a:solidFill>
              </a:rPr>
              <a:t> </a:t>
            </a:r>
            <a:r>
              <a:rPr lang="en-US" sz="2400" dirty="0"/>
              <a:t>is a list of all ledger accounts with their balances at a point in time.</a:t>
            </a:r>
          </a:p>
          <a:p>
            <a:pPr marL="0" indent="0">
              <a:buNone/>
            </a:pPr>
            <a:r>
              <a:rPr lang="en-US" sz="2400" dirty="0"/>
              <a:t>The asset accounts are listed first, followed by liabilities, and then equity.</a:t>
            </a:r>
          </a:p>
        </p:txBody>
      </p:sp>
      <p:sp>
        <p:nvSpPr>
          <p:cNvPr id="7" name="Content Placeholder 6"/>
          <p:cNvSpPr>
            <a:spLocks noGrp="1"/>
          </p:cNvSpPr>
          <p:nvPr>
            <p:ph idx="13"/>
          </p:nvPr>
        </p:nvSpPr>
        <p:spPr>
          <a:xfrm>
            <a:off x="4800600" y="1600201"/>
            <a:ext cx="3505200" cy="380999"/>
          </a:xfrm>
        </p:spPr>
        <p:txBody>
          <a:bodyPr/>
          <a:lstStyle/>
          <a:p>
            <a:pPr marL="0" indent="0">
              <a:buNone/>
            </a:pPr>
            <a:r>
              <a:rPr lang="en-US" sz="2000" b="1" dirty="0"/>
              <a:t>Exhibit F:2-10</a:t>
            </a:r>
            <a:r>
              <a:rPr lang="en-US" sz="2000" dirty="0"/>
              <a:t> Trial Balance</a:t>
            </a:r>
          </a:p>
        </p:txBody>
      </p:sp>
      <p:pic>
        <p:nvPicPr>
          <p:cNvPr id="11" name="Content Placeholder 10" descr="An illustration of a trial balance for Smart Touch Learning. For long description in Notes pane, press F6."/>
          <p:cNvPicPr>
            <a:picLocks noGrp="1" noChangeAspect="1"/>
          </p:cNvPicPr>
          <p:nvPr>
            <p:ph sz="quarter" idx="14"/>
          </p:nvPr>
        </p:nvPicPr>
        <p:blipFill>
          <a:blip r:embed="rId3"/>
          <a:stretch>
            <a:fillRect/>
          </a:stretch>
        </p:blipFill>
        <p:spPr>
          <a:xfrm>
            <a:off x="4800600" y="2133600"/>
            <a:ext cx="3109229" cy="4151736"/>
          </a:xfrm>
          <a:prstGeom prst="rect">
            <a:avLst/>
          </a:prstGeom>
        </p:spPr>
      </p:pic>
    </p:spTree>
    <p:extLst>
      <p:ext uri="{BB962C8B-B14F-4D97-AF65-F5344CB8AC3E}">
        <p14:creationId xmlns:p14="http://schemas.microsoft.com/office/powerpoint/2010/main" val="3329037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Exhibit F:2-11 Smart Touch Learning’s Financial Statements</a:t>
            </a:r>
          </a:p>
        </p:txBody>
      </p:sp>
      <p:pic>
        <p:nvPicPr>
          <p:cNvPr id="4" name="Content Placeholder 3" descr="An illustration of calculating balances using different financial statements. For long description in Notes pane, press F6."/>
          <p:cNvPicPr>
            <a:picLocks noGrp="1" noChangeAspect="1"/>
          </p:cNvPicPr>
          <p:nvPr>
            <p:ph idx="1"/>
          </p:nvPr>
        </p:nvPicPr>
        <p:blipFill>
          <a:blip r:embed="rId3"/>
          <a:stretch>
            <a:fillRect/>
          </a:stretch>
        </p:blipFill>
        <p:spPr>
          <a:xfrm>
            <a:off x="1622258" y="1600200"/>
            <a:ext cx="5899483" cy="4525963"/>
          </a:xfrm>
          <a:prstGeom prst="rect">
            <a:avLst/>
          </a:prstGeom>
        </p:spPr>
      </p:pic>
    </p:spTree>
    <p:extLst>
      <p:ext uri="{BB962C8B-B14F-4D97-AF65-F5344CB8AC3E}">
        <p14:creationId xmlns:p14="http://schemas.microsoft.com/office/powerpoint/2010/main" val="4222330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Correcting Trial Balance Errors</a:t>
            </a:r>
            <a:endParaRPr lang="en-IN" dirty="0"/>
          </a:p>
        </p:txBody>
      </p:sp>
      <p:sp>
        <p:nvSpPr>
          <p:cNvPr id="4" name="Content Placeholder 3"/>
          <p:cNvSpPr>
            <a:spLocks noGrp="1"/>
          </p:cNvSpPr>
          <p:nvPr>
            <p:ph idx="1"/>
          </p:nvPr>
        </p:nvSpPr>
        <p:spPr>
          <a:xfrm>
            <a:off x="457200" y="1600200"/>
            <a:ext cx="8229600" cy="1904999"/>
          </a:xfrm>
        </p:spPr>
        <p:txBody>
          <a:bodyPr/>
          <a:lstStyle/>
          <a:p>
            <a:pPr marL="0" indent="0">
              <a:buNone/>
            </a:pPr>
            <a:r>
              <a:rPr lang="en-US" sz="2400" b="1" dirty="0"/>
              <a:t>If total debits do not equal total credits:</a:t>
            </a:r>
          </a:p>
          <a:p>
            <a:pPr marL="432000" indent="-432000">
              <a:buFont typeface="+mj-lt"/>
              <a:buAutoNum type="arabicPeriod"/>
            </a:pPr>
            <a:r>
              <a:rPr lang="en-US" sz="2400" dirty="0"/>
              <a:t>Search the trial balance for a missing account.</a:t>
            </a:r>
          </a:p>
          <a:p>
            <a:pPr marL="432000" indent="-432000">
              <a:buFont typeface="+mj-lt"/>
              <a:buAutoNum type="arabicPeriod"/>
            </a:pPr>
            <a:r>
              <a:rPr lang="en-US" sz="2400" dirty="0"/>
              <a:t>Divide the difference between total debits and total credits by 2.</a:t>
            </a:r>
          </a:p>
        </p:txBody>
      </p:sp>
      <p:sp>
        <p:nvSpPr>
          <p:cNvPr id="5" name="Content Placeholder 4"/>
          <p:cNvSpPr>
            <a:spLocks noGrp="1"/>
          </p:cNvSpPr>
          <p:nvPr>
            <p:ph idx="13"/>
          </p:nvPr>
        </p:nvSpPr>
        <p:spPr>
          <a:xfrm>
            <a:off x="457200" y="3573439"/>
            <a:ext cx="7010400" cy="457201"/>
          </a:xfrm>
        </p:spPr>
        <p:txBody>
          <a:bodyPr/>
          <a:lstStyle/>
          <a:p>
            <a:pPr marL="741600" lvl="1" indent="-284400"/>
            <a:r>
              <a:rPr lang="en-US" sz="2400" dirty="0"/>
              <a:t>This helps to locate missing debits or credits.</a:t>
            </a:r>
          </a:p>
        </p:txBody>
      </p:sp>
      <p:sp>
        <p:nvSpPr>
          <p:cNvPr id="6" name="Content Placeholder 5"/>
          <p:cNvSpPr>
            <a:spLocks noGrp="1"/>
          </p:cNvSpPr>
          <p:nvPr>
            <p:ph sz="quarter" idx="14"/>
          </p:nvPr>
        </p:nvSpPr>
        <p:spPr>
          <a:xfrm>
            <a:off x="457200" y="4098879"/>
            <a:ext cx="6324600" cy="432177"/>
          </a:xfrm>
        </p:spPr>
        <p:txBody>
          <a:bodyPr/>
          <a:lstStyle/>
          <a:p>
            <a:pPr marL="432000" indent="-432000">
              <a:buFont typeface="+mj-lt"/>
              <a:buAutoNum type="arabicPeriod" startAt="3"/>
            </a:pPr>
            <a:r>
              <a:rPr lang="en-US" sz="2400" dirty="0"/>
              <a:t>Divide the out-of-balance amount by 9.</a:t>
            </a:r>
          </a:p>
        </p:txBody>
      </p:sp>
      <p:sp>
        <p:nvSpPr>
          <p:cNvPr id="7" name="Content Placeholder 6"/>
          <p:cNvSpPr>
            <a:spLocks noGrp="1"/>
          </p:cNvSpPr>
          <p:nvPr>
            <p:ph sz="quarter" idx="15"/>
          </p:nvPr>
        </p:nvSpPr>
        <p:spPr>
          <a:xfrm>
            <a:off x="457200" y="4599295"/>
            <a:ext cx="7467600" cy="429906"/>
          </a:xfrm>
        </p:spPr>
        <p:txBody>
          <a:bodyPr/>
          <a:lstStyle/>
          <a:p>
            <a:pPr marL="741600" lvl="1" indent="-284400"/>
            <a:r>
              <a:rPr lang="en-US" sz="2400" dirty="0"/>
              <a:t>This helps to locate slide or transposition errors.</a:t>
            </a:r>
          </a:p>
        </p:txBody>
      </p:sp>
      <p:sp>
        <p:nvSpPr>
          <p:cNvPr id="8" name="Content Placeholder 7"/>
          <p:cNvSpPr>
            <a:spLocks noGrp="1"/>
          </p:cNvSpPr>
          <p:nvPr>
            <p:ph sz="quarter" idx="16"/>
          </p:nvPr>
        </p:nvSpPr>
        <p:spPr>
          <a:xfrm>
            <a:off x="457200" y="5105400"/>
            <a:ext cx="8001000" cy="829101"/>
          </a:xfrm>
        </p:spPr>
        <p:txBody>
          <a:bodyPr/>
          <a:lstStyle/>
          <a:p>
            <a:pPr marL="0" indent="0">
              <a:buNone/>
            </a:pPr>
            <a:r>
              <a:rPr lang="en-US" sz="2400" dirty="0"/>
              <a:t>Note: Even if total debits equal total credits, there can still be errors, such as the use of the wrong accounts.</a:t>
            </a:r>
          </a:p>
        </p:txBody>
      </p:sp>
    </p:spTree>
    <p:extLst>
      <p:ext uri="{BB962C8B-B14F-4D97-AF65-F5344CB8AC3E}">
        <p14:creationId xmlns:p14="http://schemas.microsoft.com/office/powerpoint/2010/main" val="3910479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2.5</a:t>
            </a:r>
          </a:p>
        </p:txBody>
      </p:sp>
      <p:sp>
        <p:nvSpPr>
          <p:cNvPr id="3" name="Content Placeholder 2"/>
          <p:cNvSpPr>
            <a:spLocks noGrp="1"/>
          </p:cNvSpPr>
          <p:nvPr>
            <p:ph idx="1"/>
          </p:nvPr>
        </p:nvSpPr>
        <p:spPr>
          <a:xfrm>
            <a:off x="457200" y="1600201"/>
            <a:ext cx="3581400" cy="1524000"/>
          </a:xfrm>
        </p:spPr>
        <p:txBody>
          <a:bodyPr/>
          <a:lstStyle/>
          <a:p>
            <a:pPr marL="0" indent="0">
              <a:buNone/>
            </a:pPr>
            <a:r>
              <a:rPr lang="en-US" sz="2800" dirty="0"/>
              <a:t>Use the debt ratio to evaluate business performance</a:t>
            </a:r>
          </a:p>
        </p:txBody>
      </p:sp>
      <p:pic>
        <p:nvPicPr>
          <p:cNvPr id="6" name="Content Placeholder 5" descr="A magnifying glass"/>
          <p:cNvPicPr>
            <a:picLocks noGrp="1" noChangeAspect="1"/>
          </p:cNvPicPr>
          <p:nvPr>
            <p:ph idx="13"/>
          </p:nvPr>
        </p:nvPicPr>
        <p:blipFill>
          <a:blip r:embed="rId3"/>
          <a:stretch>
            <a:fillRect/>
          </a:stretch>
        </p:blipFill>
        <p:spPr>
          <a:xfrm>
            <a:off x="4829103" y="2587752"/>
            <a:ext cx="3639627" cy="1981372"/>
          </a:xfrm>
          <a:prstGeom prst="rect">
            <a:avLst/>
          </a:prstGeom>
        </p:spPr>
      </p:pic>
    </p:spTree>
    <p:extLst>
      <p:ext uri="{BB962C8B-B14F-4D97-AF65-F5344CB8AC3E}">
        <p14:creationId xmlns:p14="http://schemas.microsoft.com/office/powerpoint/2010/main" val="2701991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2"/>
                </a:solidFill>
              </a:rPr>
              <a:t>How Do You Use the Debt Ratio to Evaluate Business Performance? </a:t>
            </a:r>
            <a:r>
              <a:rPr lang="en-IN" sz="2000" b="0" dirty="0">
                <a:solidFill>
                  <a:schemeClr val="bg2"/>
                </a:solidFill>
              </a:rPr>
              <a:t>(1 of 2)</a:t>
            </a:r>
            <a:endParaRPr lang="en-US" sz="2000" b="0" dirty="0">
              <a:solidFill>
                <a:schemeClr val="bg2"/>
              </a:solidFill>
            </a:endParaRPr>
          </a:p>
        </p:txBody>
      </p:sp>
      <p:sp>
        <p:nvSpPr>
          <p:cNvPr id="3" name="Content Placeholder 2"/>
          <p:cNvSpPr>
            <a:spLocks noGrp="1"/>
          </p:cNvSpPr>
          <p:nvPr>
            <p:ph idx="1"/>
          </p:nvPr>
        </p:nvSpPr>
        <p:spPr/>
        <p:txBody>
          <a:bodyPr/>
          <a:lstStyle/>
          <a:p>
            <a:r>
              <a:rPr lang="en-US" sz="2400" dirty="0"/>
              <a:t>The </a:t>
            </a:r>
            <a:r>
              <a:rPr lang="en-US" sz="2400" b="1" dirty="0"/>
              <a:t>debt ratio </a:t>
            </a:r>
            <a:r>
              <a:rPr lang="en-US" sz="2400" dirty="0"/>
              <a:t>shows the proportion of assets financed with debt.</a:t>
            </a:r>
          </a:p>
          <a:p>
            <a:r>
              <a:rPr lang="en-US" sz="2400" dirty="0"/>
              <a:t>It can be used to evaluate a business’s ability to pay its debts and to determine if the company has too much debt to be considered financially “healthy.”</a:t>
            </a:r>
          </a:p>
        </p:txBody>
      </p:sp>
      <p:graphicFrame>
        <p:nvGraphicFramePr>
          <p:cNvPr id="4" name="Object 3" descr="Debt ratio = Total liabilities over Total assets"/>
          <p:cNvGraphicFramePr>
            <a:graphicFrameLocks noChangeAspect="1"/>
          </p:cNvGraphicFramePr>
          <p:nvPr/>
        </p:nvGraphicFramePr>
        <p:xfrm>
          <a:off x="1899140" y="3962400"/>
          <a:ext cx="5345721" cy="395980"/>
        </p:xfrm>
        <a:graphic>
          <a:graphicData uri="http://schemas.openxmlformats.org/presentationml/2006/ole">
            <mc:AlternateContent xmlns:mc="http://schemas.openxmlformats.org/markup-compatibility/2006">
              <mc:Choice xmlns:v="urn:schemas-microsoft-com:vml" Requires="v">
                <p:oleObj name="Equation" r:id="rId3" imgW="2743200" imgH="203040" progId="Equation.DSMT4">
                  <p:embed/>
                </p:oleObj>
              </mc:Choice>
              <mc:Fallback>
                <p:oleObj name="Equation" r:id="rId3" imgW="2743200" imgH="203040" progId="Equation.DSMT4">
                  <p:embed/>
                  <p:pic>
                    <p:nvPicPr>
                      <p:cNvPr id="4" name="Object 3" descr="Debt ratio = Total liabilities over Total assets"/>
                      <p:cNvPicPr/>
                      <p:nvPr/>
                    </p:nvPicPr>
                    <p:blipFill>
                      <a:blip r:embed="rId4"/>
                      <a:stretch>
                        <a:fillRect/>
                      </a:stretch>
                    </p:blipFill>
                    <p:spPr>
                      <a:xfrm>
                        <a:off x="1899140" y="3962400"/>
                        <a:ext cx="5345721" cy="395980"/>
                      </a:xfrm>
                      <a:prstGeom prst="rect">
                        <a:avLst/>
                      </a:prstGeom>
                    </p:spPr>
                  </p:pic>
                </p:oleObj>
              </mc:Fallback>
            </mc:AlternateContent>
          </a:graphicData>
        </a:graphic>
      </p:graphicFrame>
    </p:spTree>
    <p:extLst>
      <p:ext uri="{BB962C8B-B14F-4D97-AF65-F5344CB8AC3E}">
        <p14:creationId xmlns:p14="http://schemas.microsoft.com/office/powerpoint/2010/main" val="2356368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2"/>
                </a:solidFill>
              </a:rPr>
              <a:t>How Do You Use the Debt Ratio to Evaluate Business Performance? </a:t>
            </a:r>
            <a:r>
              <a:rPr lang="en-IN" sz="2000" b="0" dirty="0">
                <a:solidFill>
                  <a:schemeClr val="bg2"/>
                </a:solidFill>
              </a:rPr>
              <a:t>(2 of 2)</a:t>
            </a:r>
            <a:endParaRPr lang="en-US" sz="2000" b="0" dirty="0">
              <a:solidFill>
                <a:schemeClr val="bg2"/>
              </a:solidFill>
            </a:endParaRPr>
          </a:p>
        </p:txBody>
      </p:sp>
      <p:sp>
        <p:nvSpPr>
          <p:cNvPr id="3" name="Content Placeholder 2"/>
          <p:cNvSpPr>
            <a:spLocks noGrp="1"/>
          </p:cNvSpPr>
          <p:nvPr>
            <p:ph idx="1"/>
          </p:nvPr>
        </p:nvSpPr>
        <p:spPr>
          <a:xfrm>
            <a:off x="457200" y="1600201"/>
            <a:ext cx="8168185" cy="1981200"/>
          </a:xfrm>
        </p:spPr>
        <p:txBody>
          <a:bodyPr/>
          <a:lstStyle/>
          <a:p>
            <a:pPr marL="0" indent="0">
              <a:buNone/>
            </a:pPr>
            <a:r>
              <a:rPr lang="en-US" sz="2400" dirty="0"/>
              <a:t>Kohl’s Corporation’s balance sheet for the year ending on February 2, 2019, reported (in millions) total liabilities of $6,942 ($2,730 + $1,861 +$1,523 + $184 + $644) and total assets of $12,469. The debt ratio for Kohl’s as of February 2, 2019, follows:</a:t>
            </a:r>
          </a:p>
        </p:txBody>
      </p:sp>
      <p:graphicFrame>
        <p:nvGraphicFramePr>
          <p:cNvPr id="4" name="Object 3" descr="Debt ratio = Total liabilities over Total assets = start fraction $6,942 over $12,469 end fraction = 0.557 = 55.7%"/>
          <p:cNvGraphicFramePr>
            <a:graphicFrameLocks noChangeAspect="1"/>
          </p:cNvGraphicFramePr>
          <p:nvPr/>
        </p:nvGraphicFramePr>
        <p:xfrm>
          <a:off x="457200" y="3868950"/>
          <a:ext cx="5961963" cy="1361179"/>
        </p:xfrm>
        <a:graphic>
          <a:graphicData uri="http://schemas.openxmlformats.org/presentationml/2006/ole">
            <mc:AlternateContent xmlns:mc="http://schemas.openxmlformats.org/markup-compatibility/2006">
              <mc:Choice xmlns:v="urn:schemas-microsoft-com:vml" Requires="v">
                <p:oleObj name="Equation" r:id="rId3" imgW="2781000" imgH="634680" progId="Equation.DSMT4">
                  <p:embed/>
                </p:oleObj>
              </mc:Choice>
              <mc:Fallback>
                <p:oleObj name="Equation" r:id="rId3" imgW="2781000" imgH="634680" progId="Equation.DSMT4">
                  <p:embed/>
                  <p:pic>
                    <p:nvPicPr>
                      <p:cNvPr id="4" name="Object 3" descr="Debt ratio = Total liabilities over Total assets = start fraction $6,942 over $12,469 end fraction = 0.557 = 55.7%"/>
                      <p:cNvPicPr/>
                      <p:nvPr/>
                    </p:nvPicPr>
                    <p:blipFill>
                      <a:blip r:embed="rId4"/>
                      <a:stretch>
                        <a:fillRect/>
                      </a:stretch>
                    </p:blipFill>
                    <p:spPr>
                      <a:xfrm>
                        <a:off x="457200" y="3868950"/>
                        <a:ext cx="5961963" cy="1361179"/>
                      </a:xfrm>
                      <a:prstGeom prst="rect">
                        <a:avLst/>
                      </a:prstGeom>
                    </p:spPr>
                  </p:pic>
                </p:oleObj>
              </mc:Fallback>
            </mc:AlternateContent>
          </a:graphicData>
        </a:graphic>
      </p:graphicFrame>
    </p:spTree>
    <p:extLst>
      <p:ext uri="{BB962C8B-B14F-4D97-AF65-F5344CB8AC3E}">
        <p14:creationId xmlns:p14="http://schemas.microsoft.com/office/powerpoint/2010/main" val="2623191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1570898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Assets</a:t>
            </a:r>
          </a:p>
        </p:txBody>
      </p:sp>
      <p:sp>
        <p:nvSpPr>
          <p:cNvPr id="3" name="Content Placeholder 2"/>
          <p:cNvSpPr>
            <a:spLocks noGrp="1"/>
          </p:cNvSpPr>
          <p:nvPr>
            <p:ph idx="1"/>
          </p:nvPr>
        </p:nvSpPr>
        <p:spPr>
          <a:xfrm>
            <a:off x="457200" y="1600200"/>
            <a:ext cx="3505200" cy="359229"/>
          </a:xfrm>
        </p:spPr>
        <p:txBody>
          <a:bodyPr/>
          <a:lstStyle/>
          <a:p>
            <a:pPr marL="0" indent="0">
              <a:buNone/>
            </a:pPr>
            <a:r>
              <a:rPr lang="en-US" sz="2000" b="1" dirty="0"/>
              <a:t>Exhibit F:2-1 </a:t>
            </a:r>
            <a:r>
              <a:rPr lang="en-US" sz="2000" dirty="0"/>
              <a:t>Asset Accounts</a:t>
            </a:r>
            <a:endParaRPr lang="en-IN" sz="2000" dirty="0"/>
          </a:p>
        </p:txBody>
      </p:sp>
      <p:graphicFrame>
        <p:nvGraphicFramePr>
          <p:cNvPr id="6" name="Content Placeholder 5"/>
          <p:cNvGraphicFramePr>
            <a:graphicFrameLocks noGrp="1"/>
          </p:cNvGraphicFramePr>
          <p:nvPr>
            <p:ph idx="13"/>
          </p:nvPr>
        </p:nvGraphicFramePr>
        <p:xfrm>
          <a:off x="457200" y="2057400"/>
          <a:ext cx="8229600" cy="4196080"/>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638399729"/>
                    </a:ext>
                  </a:extLst>
                </a:gridCol>
                <a:gridCol w="5791200">
                  <a:extLst>
                    <a:ext uri="{9D8B030D-6E8A-4147-A177-3AD203B41FA5}">
                      <a16:colId xmlns:a16="http://schemas.microsoft.com/office/drawing/2014/main" val="2270129016"/>
                    </a:ext>
                  </a:extLst>
                </a:gridCol>
              </a:tblGrid>
              <a:tr h="370840">
                <a:tc>
                  <a:txBody>
                    <a:bodyPr/>
                    <a:lstStyle/>
                    <a:p>
                      <a:r>
                        <a:rPr lang="en-US" sz="1400" b="1" kern="1200" baseline="0" dirty="0"/>
                        <a:t>Account Name</a:t>
                      </a:r>
                      <a:endParaRPr lang="en-US" sz="14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kern="1200" baseline="0" dirty="0"/>
                        <a:t>Explanation</a:t>
                      </a:r>
                      <a:endParaRPr lang="en-US" sz="1400" b="1"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5216516"/>
                  </a:ext>
                </a:extLst>
              </a:tr>
              <a:tr h="370840">
                <a:tc>
                  <a:txBody>
                    <a:bodyPr/>
                    <a:lstStyle/>
                    <a:p>
                      <a:r>
                        <a:rPr lang="en-US" sz="1400" b="1" kern="1200" baseline="0" dirty="0"/>
                        <a:t>Cash</a:t>
                      </a:r>
                      <a:endParaRPr lang="en-US" sz="14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baseline="0" dirty="0"/>
                        <a:t>A business’s money. Includes bank balances, bills, coins, and checks.</a:t>
                      </a:r>
                      <a:endParaRPr lang="en-US" sz="14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994611"/>
                  </a:ext>
                </a:extLst>
              </a:tr>
              <a:tr h="370840">
                <a:tc>
                  <a:txBody>
                    <a:bodyPr/>
                    <a:lstStyle/>
                    <a:p>
                      <a:r>
                        <a:rPr lang="en-US" sz="1400" b="1" kern="1200" baseline="0" dirty="0"/>
                        <a:t>Accounts Receivable</a:t>
                      </a:r>
                      <a:endParaRPr lang="en-US" sz="14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baseline="0" dirty="0"/>
                        <a:t>A customer’s promise to pay in the future for services or goods sold. Often described as “On Account.”</a:t>
                      </a:r>
                      <a:endParaRPr lang="en-US" sz="14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2825281"/>
                  </a:ext>
                </a:extLst>
              </a:tr>
              <a:tr h="370840">
                <a:tc>
                  <a:txBody>
                    <a:bodyPr/>
                    <a:lstStyle/>
                    <a:p>
                      <a:r>
                        <a:rPr lang="en-US" sz="1400" b="1" kern="1200" baseline="0" dirty="0"/>
                        <a:t>Notes Receivable</a:t>
                      </a:r>
                      <a:endParaRPr lang="en-US" sz="14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baseline="0" dirty="0"/>
                        <a:t>A </a:t>
                      </a:r>
                      <a:r>
                        <a:rPr lang="en-US" sz="1400" b="1" i="0" kern="1200" baseline="0" dirty="0"/>
                        <a:t>written</a:t>
                      </a:r>
                      <a:r>
                        <a:rPr lang="en-US" sz="1400" kern="1200" baseline="0" dirty="0"/>
                        <a:t> promise that a customer will pay a fixed amount of money (principal) and </a:t>
                      </a:r>
                      <a:r>
                        <a:rPr lang="en-US" sz="1400" b="1" i="0" kern="1200" baseline="0" dirty="0"/>
                        <a:t>interest</a:t>
                      </a:r>
                      <a:r>
                        <a:rPr lang="en-US" sz="1400" kern="1200" baseline="0" dirty="0"/>
                        <a:t> by a certain date in the future. Usually more formal than an Accounts Receivable.</a:t>
                      </a:r>
                      <a:endParaRPr lang="en-US" sz="14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937204"/>
                  </a:ext>
                </a:extLst>
              </a:tr>
              <a:tr h="370840">
                <a:tc>
                  <a:txBody>
                    <a:bodyPr/>
                    <a:lstStyle/>
                    <a:p>
                      <a:r>
                        <a:rPr lang="en-US" sz="1400" b="1" kern="1200" baseline="0" dirty="0"/>
                        <a:t>Prepaid Expense</a:t>
                      </a:r>
                      <a:endParaRPr lang="en-US" sz="14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baseline="0" dirty="0"/>
                        <a:t>A payment of an expense in advance. It is considered an asset because the prepayment provides a benefit in the future. Examples of prepaid expenses are </a:t>
                      </a:r>
                      <a:r>
                        <a:rPr lang="en-US" sz="1400" b="1" i="0" kern="1200" baseline="0" dirty="0"/>
                        <a:t>Prepaid Rent, Prepaid Insurance, </a:t>
                      </a:r>
                      <a:r>
                        <a:rPr lang="en-US" sz="1400" b="0" i="0" kern="1200" baseline="0" dirty="0"/>
                        <a:t>and</a:t>
                      </a:r>
                      <a:r>
                        <a:rPr lang="en-US" sz="1400" b="1" i="0" kern="1200" baseline="0" dirty="0"/>
                        <a:t> Office Supplies</a:t>
                      </a:r>
                      <a:r>
                        <a:rPr lang="en-US" sz="1400" kern="1200" baseline="0" dirty="0"/>
                        <a:t>.</a:t>
                      </a:r>
                      <a:endParaRPr lang="en-US" sz="14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835193"/>
                  </a:ext>
                </a:extLst>
              </a:tr>
              <a:tr h="370840">
                <a:tc>
                  <a:txBody>
                    <a:bodyPr/>
                    <a:lstStyle/>
                    <a:p>
                      <a:r>
                        <a:rPr lang="en-US" sz="1400" b="1" kern="1200" baseline="0" dirty="0"/>
                        <a:t>Land</a:t>
                      </a:r>
                      <a:endParaRPr lang="en-US" sz="14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baseline="0" dirty="0"/>
                        <a:t>The cost of land a business uses in operations.</a:t>
                      </a:r>
                      <a:endParaRPr lang="en-US" sz="14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762442"/>
                  </a:ext>
                </a:extLst>
              </a:tr>
              <a:tr h="370840">
                <a:tc>
                  <a:txBody>
                    <a:bodyPr/>
                    <a:lstStyle/>
                    <a:p>
                      <a:r>
                        <a:rPr lang="en-US" sz="1400" b="1" kern="1200" baseline="0" dirty="0"/>
                        <a:t>Building</a:t>
                      </a:r>
                      <a:endParaRPr lang="en-US" sz="14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baseline="0" dirty="0"/>
                        <a:t>The cost of an office building, a store, or a warehouse.</a:t>
                      </a:r>
                      <a:endParaRPr lang="en-US" sz="14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331572"/>
                  </a:ext>
                </a:extLst>
              </a:tr>
              <a:tr h="370840">
                <a:tc>
                  <a:txBody>
                    <a:bodyPr/>
                    <a:lstStyle/>
                    <a:p>
                      <a:r>
                        <a:rPr lang="en-US" sz="1400" b="1" kern="1200" baseline="0" dirty="0"/>
                        <a:t>Equipment, Furniture, and Fixtures</a:t>
                      </a:r>
                      <a:endParaRPr lang="en-US" sz="14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baseline="0" dirty="0"/>
                        <a:t>The cost of equipment, furniture, and fixtures (such as light fixtures and shelving). A business has a separate asset account for each type.</a:t>
                      </a:r>
                      <a:endParaRPr lang="en-US" sz="14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691245"/>
                  </a:ext>
                </a:extLst>
              </a:tr>
            </a:tbl>
          </a:graphicData>
        </a:graphic>
      </p:graphicFrame>
    </p:spTree>
    <p:extLst>
      <p:ext uri="{BB962C8B-B14F-4D97-AF65-F5344CB8AC3E}">
        <p14:creationId xmlns:p14="http://schemas.microsoft.com/office/powerpoint/2010/main" val="2406447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Liabilities</a:t>
            </a:r>
          </a:p>
        </p:txBody>
      </p:sp>
      <p:sp>
        <p:nvSpPr>
          <p:cNvPr id="3" name="Content Placeholder 2"/>
          <p:cNvSpPr>
            <a:spLocks noGrp="1"/>
          </p:cNvSpPr>
          <p:nvPr>
            <p:ph idx="1"/>
          </p:nvPr>
        </p:nvSpPr>
        <p:spPr>
          <a:xfrm>
            <a:off x="457200" y="1600201"/>
            <a:ext cx="3886200" cy="381000"/>
          </a:xfrm>
        </p:spPr>
        <p:txBody>
          <a:bodyPr/>
          <a:lstStyle/>
          <a:p>
            <a:pPr marL="0" indent="0">
              <a:buNone/>
            </a:pPr>
            <a:r>
              <a:rPr lang="en-US" sz="2000" b="1" dirty="0"/>
              <a:t>Exhibit F:2-2 </a:t>
            </a:r>
            <a:r>
              <a:rPr lang="en-US" sz="2000" dirty="0"/>
              <a:t>Liability Accounts</a:t>
            </a:r>
            <a:endParaRPr lang="en-IN" sz="2000" dirty="0"/>
          </a:p>
        </p:txBody>
      </p:sp>
      <p:graphicFrame>
        <p:nvGraphicFramePr>
          <p:cNvPr id="6" name="Content Placeholder 5"/>
          <p:cNvGraphicFramePr>
            <a:graphicFrameLocks noGrp="1"/>
          </p:cNvGraphicFramePr>
          <p:nvPr>
            <p:ph idx="13"/>
          </p:nvPr>
        </p:nvGraphicFramePr>
        <p:xfrm>
          <a:off x="457200" y="2081150"/>
          <a:ext cx="8229600" cy="3418840"/>
        </p:xfrm>
        <a:graphic>
          <a:graphicData uri="http://schemas.openxmlformats.org/drawingml/2006/table">
            <a:tbl>
              <a:tblPr firstRow="1" bandRow="1">
                <a:tableStyleId>{2D5ABB26-0587-4C30-8999-92F81FD0307C}</a:tableStyleId>
              </a:tblPr>
              <a:tblGrid>
                <a:gridCol w="2971800">
                  <a:extLst>
                    <a:ext uri="{9D8B030D-6E8A-4147-A177-3AD203B41FA5}">
                      <a16:colId xmlns:a16="http://schemas.microsoft.com/office/drawing/2014/main" val="4138170624"/>
                    </a:ext>
                  </a:extLst>
                </a:gridCol>
                <a:gridCol w="5257800">
                  <a:extLst>
                    <a:ext uri="{9D8B030D-6E8A-4147-A177-3AD203B41FA5}">
                      <a16:colId xmlns:a16="http://schemas.microsoft.com/office/drawing/2014/main" val="1777835009"/>
                    </a:ext>
                  </a:extLst>
                </a:gridCol>
              </a:tblGrid>
              <a:tr h="370840">
                <a:tc>
                  <a:txBody>
                    <a:bodyPr/>
                    <a:lstStyle/>
                    <a:p>
                      <a:r>
                        <a:rPr lang="en-US" sz="1600" b="1" kern="1200" baseline="0" dirty="0"/>
                        <a:t>Account Name</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kern="1200" baseline="0" dirty="0"/>
                        <a:t>Explanation</a:t>
                      </a:r>
                      <a:endParaRPr lang="en-US" sz="1600" b="1"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3870979"/>
                  </a:ext>
                </a:extLst>
              </a:tr>
              <a:tr h="370840">
                <a:tc>
                  <a:txBody>
                    <a:bodyPr/>
                    <a:lstStyle/>
                    <a:p>
                      <a:r>
                        <a:rPr lang="en-US" sz="1600" b="1" kern="1200" baseline="0" dirty="0"/>
                        <a:t>Accounts Payable</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baseline="0" dirty="0"/>
                        <a:t>A promise made by the business to pay a debt in the future. Arises from a credit purchase.</a:t>
                      </a:r>
                      <a:endParaRPr lang="en-US" sz="16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172287"/>
                  </a:ext>
                </a:extLst>
              </a:tr>
              <a:tr h="370840">
                <a:tc>
                  <a:txBody>
                    <a:bodyPr/>
                    <a:lstStyle/>
                    <a:p>
                      <a:r>
                        <a:rPr lang="en-US" sz="1600" b="1" kern="1200" baseline="0" dirty="0"/>
                        <a:t>Notes Payable</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baseline="0" dirty="0"/>
                        <a:t>A </a:t>
                      </a:r>
                      <a:r>
                        <a:rPr lang="en-US" sz="1600" b="1" i="0" kern="1200" baseline="0" dirty="0"/>
                        <a:t>written</a:t>
                      </a:r>
                      <a:r>
                        <a:rPr lang="en-US" sz="1600" kern="1200" baseline="0" dirty="0"/>
                        <a:t> promise made by the business to pay a debt, usually involving interest, in the future.</a:t>
                      </a:r>
                      <a:endParaRPr lang="en-US" sz="16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6743184"/>
                  </a:ext>
                </a:extLst>
              </a:tr>
              <a:tr h="370840">
                <a:tc>
                  <a:txBody>
                    <a:bodyPr/>
                    <a:lstStyle/>
                    <a:p>
                      <a:r>
                        <a:rPr lang="en-US" sz="1600" b="1" kern="1200" baseline="0" dirty="0"/>
                        <a:t>Accrued Liability</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baseline="0" dirty="0"/>
                        <a:t>An amount owed but not paid. A specific type of payable such as </a:t>
                      </a:r>
                      <a:r>
                        <a:rPr lang="en-US" sz="1600" b="1" i="0" kern="1200" baseline="0" dirty="0"/>
                        <a:t>Taxes Payable, Rent Payable, </a:t>
                      </a:r>
                      <a:r>
                        <a:rPr lang="en-US" sz="1600" b="0" i="0" kern="1200" baseline="0" dirty="0"/>
                        <a:t>and</a:t>
                      </a:r>
                      <a:r>
                        <a:rPr lang="en-US" sz="1600" b="1" i="0" kern="1200" baseline="0" dirty="0"/>
                        <a:t> Salaries Payable</a:t>
                      </a:r>
                      <a:r>
                        <a:rPr lang="en-US" sz="1600" kern="1200" baseline="0" dirty="0"/>
                        <a:t>.</a:t>
                      </a:r>
                      <a:endParaRPr lang="en-US" sz="16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097473"/>
                  </a:ext>
                </a:extLst>
              </a:tr>
              <a:tr h="370840">
                <a:tc>
                  <a:txBody>
                    <a:bodyPr/>
                    <a:lstStyle/>
                    <a:p>
                      <a:r>
                        <a:rPr lang="en-US" sz="1600" b="1" kern="1200" baseline="0" dirty="0"/>
                        <a:t>Unearned Revenue</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baseline="0" dirty="0"/>
                        <a:t>Occurs when a company receives cash from a customer but has not provided the product or service. The promise to provide services or deliver goods in the future.</a:t>
                      </a:r>
                      <a:endParaRPr lang="en-US" sz="16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1291112"/>
                  </a:ext>
                </a:extLst>
              </a:tr>
            </a:tbl>
          </a:graphicData>
        </a:graphic>
      </p:graphicFrame>
    </p:spTree>
    <p:extLst>
      <p:ext uri="{BB962C8B-B14F-4D97-AF65-F5344CB8AC3E}">
        <p14:creationId xmlns:p14="http://schemas.microsoft.com/office/powerpoint/2010/main" val="123954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Equity</a:t>
            </a:r>
          </a:p>
        </p:txBody>
      </p:sp>
      <p:sp>
        <p:nvSpPr>
          <p:cNvPr id="3" name="Content Placeholder 2"/>
          <p:cNvSpPr>
            <a:spLocks noGrp="1"/>
          </p:cNvSpPr>
          <p:nvPr>
            <p:ph idx="1"/>
          </p:nvPr>
        </p:nvSpPr>
        <p:spPr>
          <a:xfrm>
            <a:off x="457200" y="1600201"/>
            <a:ext cx="3581400" cy="381000"/>
          </a:xfrm>
        </p:spPr>
        <p:txBody>
          <a:bodyPr/>
          <a:lstStyle/>
          <a:p>
            <a:pPr marL="0" indent="0">
              <a:buNone/>
            </a:pPr>
            <a:r>
              <a:rPr lang="en-US" sz="2000" b="1" dirty="0"/>
              <a:t>Exhibit F:2-3 </a:t>
            </a:r>
            <a:r>
              <a:rPr lang="en-US" sz="2000" dirty="0"/>
              <a:t>Equity Accounts</a:t>
            </a:r>
            <a:endParaRPr lang="en-IN" sz="2000" dirty="0"/>
          </a:p>
        </p:txBody>
      </p:sp>
      <p:graphicFrame>
        <p:nvGraphicFramePr>
          <p:cNvPr id="5" name="Content Placeholder 4"/>
          <p:cNvGraphicFramePr>
            <a:graphicFrameLocks noGrp="1"/>
          </p:cNvGraphicFramePr>
          <p:nvPr>
            <p:ph idx="13"/>
          </p:nvPr>
        </p:nvGraphicFramePr>
        <p:xfrm>
          <a:off x="457200" y="2082800"/>
          <a:ext cx="8229600" cy="3175000"/>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3555485840"/>
                    </a:ext>
                  </a:extLst>
                </a:gridCol>
                <a:gridCol w="5791200">
                  <a:extLst>
                    <a:ext uri="{9D8B030D-6E8A-4147-A177-3AD203B41FA5}">
                      <a16:colId xmlns:a16="http://schemas.microsoft.com/office/drawing/2014/main" val="1326328232"/>
                    </a:ext>
                  </a:extLst>
                </a:gridCol>
              </a:tblGrid>
              <a:tr h="370840">
                <a:tc>
                  <a:txBody>
                    <a:bodyPr/>
                    <a:lstStyle/>
                    <a:p>
                      <a:r>
                        <a:rPr lang="en-US" sz="1600" b="1" kern="1200" baseline="0" dirty="0"/>
                        <a:t>Account Name</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kern="1200" baseline="0" dirty="0"/>
                        <a:t>Explanation</a:t>
                      </a:r>
                      <a:endParaRPr lang="en-US" sz="1600" b="1"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1213739"/>
                  </a:ext>
                </a:extLst>
              </a:tr>
              <a:tr h="370840">
                <a:tc>
                  <a:txBody>
                    <a:bodyPr/>
                    <a:lstStyle/>
                    <a:p>
                      <a:r>
                        <a:rPr lang="en-US" sz="1600" b="1" kern="1200" baseline="0" dirty="0"/>
                        <a:t>Common Stock</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baseline="0" dirty="0"/>
                        <a:t>Represents the net contributions of the</a:t>
                      </a:r>
                    </a:p>
                    <a:p>
                      <a:r>
                        <a:rPr lang="en-US" sz="1600" kern="1200" baseline="0" dirty="0"/>
                        <a:t>stockholders in the business. Increases equity.</a:t>
                      </a:r>
                      <a:endParaRPr lang="en-US" sz="16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721970"/>
                  </a:ext>
                </a:extLst>
              </a:tr>
              <a:tr h="370840">
                <a:tc>
                  <a:txBody>
                    <a:bodyPr/>
                    <a:lstStyle/>
                    <a:p>
                      <a:r>
                        <a:rPr lang="en-US" sz="1600" b="1" kern="1200" baseline="0" dirty="0"/>
                        <a:t>Dividends</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baseline="0" dirty="0"/>
                        <a:t>Distributions of cash or other assets to the stockholders. Decreases equity.</a:t>
                      </a:r>
                      <a:endParaRPr lang="en-US" sz="16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4589171"/>
                  </a:ext>
                </a:extLst>
              </a:tr>
              <a:tr h="370840">
                <a:tc>
                  <a:txBody>
                    <a:bodyPr/>
                    <a:lstStyle/>
                    <a:p>
                      <a:r>
                        <a:rPr lang="en-US" sz="1600" b="1" kern="1200" baseline="0" dirty="0"/>
                        <a:t>Revenues</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baseline="0" dirty="0"/>
                        <a:t>Earnings that result from delivering goods or services to customers. Increases equity. Examples include </a:t>
                      </a:r>
                      <a:r>
                        <a:rPr lang="en-US" sz="1600" b="1" i="0" kern="1200" baseline="0" dirty="0"/>
                        <a:t>Service Revenue</a:t>
                      </a:r>
                      <a:r>
                        <a:rPr lang="en-US" sz="1600" kern="1200" baseline="0" dirty="0"/>
                        <a:t> and </a:t>
                      </a:r>
                      <a:r>
                        <a:rPr lang="en-US" sz="1600" b="1" i="0" kern="1200" baseline="0" dirty="0"/>
                        <a:t>Rent Revenue</a:t>
                      </a:r>
                      <a:r>
                        <a:rPr lang="en-US" sz="1600" kern="1200" baseline="0" dirty="0"/>
                        <a:t>.</a:t>
                      </a:r>
                      <a:endParaRPr lang="en-US" sz="16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9115142"/>
                  </a:ext>
                </a:extLst>
              </a:tr>
              <a:tr h="370840">
                <a:tc>
                  <a:txBody>
                    <a:bodyPr/>
                    <a:lstStyle/>
                    <a:p>
                      <a:r>
                        <a:rPr lang="en-US" sz="1600" b="1" kern="1200" baseline="0" dirty="0"/>
                        <a:t>Expenses</a:t>
                      </a:r>
                      <a:endParaRPr lang="en-US" sz="1600" b="1" i="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baseline="0" dirty="0"/>
                        <a:t>The cost of selling goods or services.</a:t>
                      </a:r>
                    </a:p>
                    <a:p>
                      <a:r>
                        <a:rPr lang="en-US" sz="1600" kern="1200" baseline="0" dirty="0"/>
                        <a:t>Decreases equity. Examples include </a:t>
                      </a:r>
                      <a:r>
                        <a:rPr lang="en-US" sz="1600" b="1" i="0" kern="1200" baseline="0" dirty="0"/>
                        <a:t>Rent Expense, Salaries Expense,</a:t>
                      </a:r>
                      <a:r>
                        <a:rPr lang="en-US" sz="1600" b="0" i="1" kern="1200" baseline="0" dirty="0"/>
                        <a:t> </a:t>
                      </a:r>
                      <a:r>
                        <a:rPr lang="en-US" sz="1600" b="0" i="0" kern="1200" baseline="0" dirty="0"/>
                        <a:t>and</a:t>
                      </a:r>
                      <a:r>
                        <a:rPr lang="en-US" sz="1600" b="0" i="1" kern="1200" baseline="0" dirty="0"/>
                        <a:t> </a:t>
                      </a:r>
                      <a:r>
                        <a:rPr lang="en-US" sz="1600" b="1" i="0" kern="1200" baseline="0" dirty="0"/>
                        <a:t>Utilities Expense</a:t>
                      </a:r>
                      <a:r>
                        <a:rPr lang="en-US" sz="1600" kern="1200" baseline="0" dirty="0"/>
                        <a:t>.</a:t>
                      </a:r>
                      <a:endParaRPr lang="en-US" sz="1600" i="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180310"/>
                  </a:ext>
                </a:extLst>
              </a:tr>
            </a:tbl>
          </a:graphicData>
        </a:graphic>
      </p:graphicFrame>
    </p:spTree>
    <p:extLst>
      <p:ext uri="{BB962C8B-B14F-4D97-AF65-F5344CB8AC3E}">
        <p14:creationId xmlns:p14="http://schemas.microsoft.com/office/powerpoint/2010/main" val="2634626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2"/>
                </a:solidFill>
              </a:rPr>
              <a:t>Chart of Accounts</a:t>
            </a:r>
            <a:endParaRPr lang="en-IN" dirty="0"/>
          </a:p>
        </p:txBody>
      </p:sp>
      <p:sp>
        <p:nvSpPr>
          <p:cNvPr id="6" name="Content Placeholder 5"/>
          <p:cNvSpPr>
            <a:spLocks noGrp="1"/>
          </p:cNvSpPr>
          <p:nvPr>
            <p:ph idx="1"/>
          </p:nvPr>
        </p:nvSpPr>
        <p:spPr>
          <a:xfrm>
            <a:off x="457201" y="1600200"/>
            <a:ext cx="2321626" cy="4648199"/>
          </a:xfrm>
        </p:spPr>
        <p:txBody>
          <a:bodyPr/>
          <a:lstStyle/>
          <a:p>
            <a:pPr marL="0" indent="0">
              <a:buNone/>
            </a:pPr>
            <a:r>
              <a:rPr lang="en-US" sz="2200" dirty="0">
                <a:ea typeface="Verdana" panose="020B0604030504040204" pitchFamily="34" charset="0"/>
                <a:cs typeface="Verdana" panose="020B0604030504040204" pitchFamily="34" charset="0"/>
              </a:rPr>
              <a:t>A </a:t>
            </a:r>
            <a:r>
              <a:rPr lang="en-US" sz="2200" b="1" dirty="0">
                <a:ea typeface="Verdana" panose="020B0604030504040204" pitchFamily="34" charset="0"/>
                <a:cs typeface="Verdana" panose="020B0604030504040204" pitchFamily="34" charset="0"/>
              </a:rPr>
              <a:t>chart of accounts</a:t>
            </a:r>
            <a:r>
              <a:rPr lang="en-US" sz="2200" dirty="0">
                <a:ea typeface="Verdana" panose="020B0604030504040204" pitchFamily="34" charset="0"/>
                <a:cs typeface="Verdana" panose="020B0604030504040204" pitchFamily="34" charset="0"/>
              </a:rPr>
              <a:t> is used to organize a company’s accounts.</a:t>
            </a:r>
          </a:p>
          <a:p>
            <a:pPr marL="0" indent="0">
              <a:buNone/>
            </a:pPr>
            <a:r>
              <a:rPr lang="en-US" sz="2200" dirty="0">
                <a:ea typeface="Verdana" panose="020B0604030504040204" pitchFamily="34" charset="0"/>
                <a:cs typeface="Verdana" panose="020B0604030504040204" pitchFamily="34" charset="0"/>
              </a:rPr>
              <a:t>A</a:t>
            </a:r>
            <a:r>
              <a:rPr lang="en-US" sz="2200" b="1" dirty="0">
                <a:ea typeface="Verdana" panose="020B0604030504040204" pitchFamily="34" charset="0"/>
                <a:cs typeface="Verdana" panose="020B0604030504040204" pitchFamily="34" charset="0"/>
              </a:rPr>
              <a:t> ledger </a:t>
            </a:r>
            <a:r>
              <a:rPr lang="en-US" sz="2200" dirty="0">
                <a:ea typeface="Verdana" panose="020B0604030504040204" pitchFamily="34" charset="0"/>
                <a:cs typeface="Verdana" panose="020B0604030504040204" pitchFamily="34" charset="0"/>
              </a:rPr>
              <a:t>is a record holding all the accounts of a business, the changes in those accounts, and their balances.</a:t>
            </a:r>
            <a:endParaRPr lang="en-US" sz="2200" dirty="0"/>
          </a:p>
        </p:txBody>
      </p:sp>
      <p:sp>
        <p:nvSpPr>
          <p:cNvPr id="7" name="Content Placeholder 6"/>
          <p:cNvSpPr>
            <a:spLocks noGrp="1"/>
          </p:cNvSpPr>
          <p:nvPr>
            <p:ph idx="13"/>
          </p:nvPr>
        </p:nvSpPr>
        <p:spPr>
          <a:xfrm>
            <a:off x="3124200" y="1600201"/>
            <a:ext cx="5334000" cy="311726"/>
          </a:xfrm>
        </p:spPr>
        <p:txBody>
          <a:bodyPr/>
          <a:lstStyle/>
          <a:p>
            <a:pPr marL="0" indent="0">
              <a:buNone/>
            </a:pPr>
            <a:r>
              <a:rPr lang="en-US" b="1" dirty="0"/>
              <a:t>Exhibit F:2-4</a:t>
            </a:r>
            <a:r>
              <a:rPr lang="en-US" dirty="0"/>
              <a:t> Chart of Accounts—Smart Touch Learning</a:t>
            </a:r>
          </a:p>
        </p:txBody>
      </p:sp>
      <p:pic>
        <p:nvPicPr>
          <p:cNvPr id="11" name="Content Placeholder 10" descr="Accounts for Smart Touch Learning, as follows. For long description in Notes pane, press F6."/>
          <p:cNvPicPr>
            <a:picLocks noGrp="1" noChangeAspect="1"/>
          </p:cNvPicPr>
          <p:nvPr>
            <p:ph sz="quarter" idx="14"/>
          </p:nvPr>
        </p:nvPicPr>
        <p:blipFill>
          <a:blip r:embed="rId3"/>
          <a:stretch>
            <a:fillRect/>
          </a:stretch>
        </p:blipFill>
        <p:spPr>
          <a:xfrm>
            <a:off x="3124200" y="2057400"/>
            <a:ext cx="5596613" cy="4194412"/>
          </a:xfrm>
          <a:prstGeom prst="rect">
            <a:avLst/>
          </a:prstGeom>
        </p:spPr>
      </p:pic>
    </p:spTree>
    <p:extLst>
      <p:ext uri="{BB962C8B-B14F-4D97-AF65-F5344CB8AC3E}">
        <p14:creationId xmlns:p14="http://schemas.microsoft.com/office/powerpoint/2010/main" val="4028883986"/>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1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61EE2F-2003-4A34-8D72-35DE42D79E62}"/>
</file>

<file path=customXml/itemProps2.xml><?xml version="1.0" encoding="utf-8"?>
<ds:datastoreItem xmlns:ds="http://schemas.openxmlformats.org/officeDocument/2006/customXml" ds:itemID="{98406371-43AC-442A-9493-FB0BB1FF3767}"/>
</file>

<file path=customXml/itemProps3.xml><?xml version="1.0" encoding="utf-8"?>
<ds:datastoreItem xmlns:ds="http://schemas.openxmlformats.org/officeDocument/2006/customXml" ds:itemID="{51B703F1-C316-46E4-AB48-2D67D19F6560}"/>
</file>

<file path=docProps/app.xml><?xml version="1.0" encoding="utf-8"?>
<Properties xmlns="http://schemas.openxmlformats.org/officeDocument/2006/extended-properties" xmlns:vt="http://schemas.openxmlformats.org/officeDocument/2006/docPropsVTypes">
  <Template>Horizon</Template>
  <TotalTime>6769</TotalTime>
  <Words>11708</Words>
  <Application>Microsoft Office PowerPoint</Application>
  <PresentationFormat>On-screen Show (4:3)</PresentationFormat>
  <Paragraphs>589</Paragraphs>
  <Slides>59</Slides>
  <Notes>59</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68" baseType="lpstr">
      <vt:lpstr>Arial</vt:lpstr>
      <vt:lpstr>Arial (Headings)</vt:lpstr>
      <vt:lpstr>Noto Sans Symbols</vt:lpstr>
      <vt:lpstr>Times New Roman</vt:lpstr>
      <vt:lpstr>Verdana</vt:lpstr>
      <vt:lpstr>Wingdings</vt:lpstr>
      <vt:lpstr>508 Lecture</vt:lpstr>
      <vt:lpstr>1_508 Lecture</vt:lpstr>
      <vt:lpstr>Equation</vt:lpstr>
      <vt:lpstr>Horngren’s Financial &amp; Managerial Accounting</vt:lpstr>
      <vt:lpstr>Chapter 2 Learning Objectives (1 of 2)</vt:lpstr>
      <vt:lpstr>Chapter 2 Learning Objectives (2 of 2)</vt:lpstr>
      <vt:lpstr>Learning Objective 2.1</vt:lpstr>
      <vt:lpstr>What Is an Account?</vt:lpstr>
      <vt:lpstr>Assets</vt:lpstr>
      <vt:lpstr>Liabilities</vt:lpstr>
      <vt:lpstr>Equity</vt:lpstr>
      <vt:lpstr>Chart of Accounts</vt:lpstr>
      <vt:lpstr>Data Analytics in Accounting</vt:lpstr>
      <vt:lpstr>Learning Objective 2.2</vt:lpstr>
      <vt:lpstr>What Is Double-Entry Accounting?</vt:lpstr>
      <vt:lpstr>The T-Account</vt:lpstr>
      <vt:lpstr>Increases and Decreases in the Accounts (1 of 2)</vt:lpstr>
      <vt:lpstr>Increases and Decreases in the Accounts (2 of 2)</vt:lpstr>
      <vt:lpstr>Expanding the Rules of Debit and Credit</vt:lpstr>
      <vt:lpstr>The Normal Balance of an Account (1 of 2)</vt:lpstr>
      <vt:lpstr>The Normal Balance of an Account (2 of 2)</vt:lpstr>
      <vt:lpstr>Determining the Balance of a T-Account</vt:lpstr>
      <vt:lpstr>Learning Objective 2.3</vt:lpstr>
      <vt:lpstr>How Do You Record Transactions?</vt:lpstr>
      <vt:lpstr>Source Documents—The Origin of the Transactions</vt:lpstr>
      <vt:lpstr>Journalizing and Posting Transactions (1 of 24)</vt:lpstr>
      <vt:lpstr>Journalizing and Posting Transactions (2 of 24)</vt:lpstr>
      <vt:lpstr>Journalizing and Posting Transactions (3 of 24)</vt:lpstr>
      <vt:lpstr>Journalizing and Posting Transactions (4 of 24)</vt:lpstr>
      <vt:lpstr>Journalizing and Posting Transactions (5 of 24)</vt:lpstr>
      <vt:lpstr>Journalizing and Posting Transactions (6 of 24)</vt:lpstr>
      <vt:lpstr>Journalizing and Posting Transactions (7 of 24)</vt:lpstr>
      <vt:lpstr>Journalizing and Posting Transactions (8 of 24)</vt:lpstr>
      <vt:lpstr>Journalizing and Posting Transactions (9 of 24)</vt:lpstr>
      <vt:lpstr>Journalizing and Posting Transactions (10 of 24)</vt:lpstr>
      <vt:lpstr>Journalizing and Posting Transactions (11 of 24)</vt:lpstr>
      <vt:lpstr>Journalizing and Posting Transactions (12 of 24)</vt:lpstr>
      <vt:lpstr>Journalizing and Posting Transactions (13 of 24)</vt:lpstr>
      <vt:lpstr>Journalizing and Posting Transactions (14 of 24)</vt:lpstr>
      <vt:lpstr>Journalizing and Posting Transactions (15 of 24)</vt:lpstr>
      <vt:lpstr>Journalizing and Posting Transactions (16 of 24)</vt:lpstr>
      <vt:lpstr>Journalizing and Posting Transactions (17 of 24)</vt:lpstr>
      <vt:lpstr>Journalizing and Posting Transactions (18 of 24)</vt:lpstr>
      <vt:lpstr>Journalizing and Posting Transactions (19 of 24)</vt:lpstr>
      <vt:lpstr>Journalizing and Posting Transactions (20 of 24)</vt:lpstr>
      <vt:lpstr>Journalizing and Posting Transactions (21 of 24)</vt:lpstr>
      <vt:lpstr>Journalizing and Posting Transactions (22 of 24)</vt:lpstr>
      <vt:lpstr>Journalizing and Posting Transactions (23 of 24)</vt:lpstr>
      <vt:lpstr>Journalizing and Posting Transactions (24 of 24)</vt:lpstr>
      <vt:lpstr>The Ledger Accounts After Posting (1 of 2)</vt:lpstr>
      <vt:lpstr>The Ledger Accounts After Posting (2 of 2)</vt:lpstr>
      <vt:lpstr>The Four-Column Account: An Alternative to the T-Account</vt:lpstr>
      <vt:lpstr>Exhibit F:2-8 T-Account Versus Four-Column Account</vt:lpstr>
      <vt:lpstr>Exhibit F:2-9 Posting References</vt:lpstr>
      <vt:lpstr>Learning Objective 2.4</vt:lpstr>
      <vt:lpstr>What Is the Trial Balance?</vt:lpstr>
      <vt:lpstr>Exhibit F:2-11 Smart Touch Learning’s Financial Statements</vt:lpstr>
      <vt:lpstr>Correcting Trial Balance Errors</vt:lpstr>
      <vt:lpstr>Learning Objective 2.5</vt:lpstr>
      <vt:lpstr>How Do You Use the Debt Ratio to Evaluate Business Performance? (1 of 2)</vt:lpstr>
      <vt:lpstr>How Do You Use the Debt Ratio to Evaluate Business Performance?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Horngren’s Financial &amp; Managerial Accounting, Seventh Edition, Chapter 2, Recording Business Transactions</dc:title>
  <dc:subject>Accounting</dc:subject>
  <dc:creator>Miller-Nobles/Mattison</dc:creator>
  <cp:keywords>Horngren’s Financial &amp; Managerial Accounting</cp:keywords>
  <dc:description>Long description alt-text is inserted in the notes pane; Additional teaching notes and information have also been placed in the Notes Pane.</dc:description>
  <cp:lastModifiedBy>AnnMarie Short</cp:lastModifiedBy>
  <cp:revision>1124</cp:revision>
  <dcterms:created xsi:type="dcterms:W3CDTF">2014-07-14T20:04:21Z</dcterms:created>
  <dcterms:modified xsi:type="dcterms:W3CDTF">2021-03-17T14:17:16Z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